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28" r:id="rId2"/>
    <p:sldId id="330" r:id="rId3"/>
    <p:sldId id="331" r:id="rId4"/>
    <p:sldId id="332" r:id="rId5"/>
    <p:sldId id="333" r:id="rId6"/>
    <p:sldId id="334" r:id="rId7"/>
    <p:sldId id="335" r:id="rId8"/>
    <p:sldId id="336" r:id="rId9"/>
    <p:sldId id="352" r:id="rId10"/>
    <p:sldId id="353" r:id="rId11"/>
    <p:sldId id="362" r:id="rId12"/>
    <p:sldId id="363" r:id="rId13"/>
    <p:sldId id="354" r:id="rId14"/>
    <p:sldId id="337" r:id="rId15"/>
    <p:sldId id="338" r:id="rId16"/>
    <p:sldId id="367" r:id="rId17"/>
    <p:sldId id="366" r:id="rId18"/>
    <p:sldId id="365" r:id="rId19"/>
    <p:sldId id="368" r:id="rId20"/>
    <p:sldId id="339" r:id="rId21"/>
    <p:sldId id="340" r:id="rId22"/>
    <p:sldId id="341" r:id="rId23"/>
    <p:sldId id="410" r:id="rId24"/>
    <p:sldId id="342" r:id="rId25"/>
    <p:sldId id="375" r:id="rId26"/>
    <p:sldId id="376" r:id="rId27"/>
    <p:sldId id="377" r:id="rId28"/>
    <p:sldId id="378" r:id="rId29"/>
    <p:sldId id="379" r:id="rId30"/>
    <p:sldId id="386" r:id="rId31"/>
    <p:sldId id="387" r:id="rId32"/>
    <p:sldId id="380" r:id="rId33"/>
    <p:sldId id="381" r:id="rId34"/>
    <p:sldId id="382" r:id="rId35"/>
    <p:sldId id="383" r:id="rId36"/>
    <p:sldId id="384" r:id="rId37"/>
    <p:sldId id="388" r:id="rId38"/>
    <p:sldId id="355" r:id="rId39"/>
    <p:sldId id="407" r:id="rId40"/>
    <p:sldId id="356" r:id="rId41"/>
    <p:sldId id="405" r:id="rId42"/>
    <p:sldId id="406" r:id="rId43"/>
    <p:sldId id="408" r:id="rId44"/>
    <p:sldId id="409" r:id="rId45"/>
    <p:sldId id="391" r:id="rId46"/>
    <p:sldId id="392" r:id="rId47"/>
    <p:sldId id="393" r:id="rId48"/>
    <p:sldId id="394" r:id="rId49"/>
    <p:sldId id="395" r:id="rId50"/>
    <p:sldId id="399" r:id="rId51"/>
    <p:sldId id="400" r:id="rId52"/>
    <p:sldId id="401" r:id="rId53"/>
    <p:sldId id="398" r:id="rId54"/>
    <p:sldId id="397" r:id="rId55"/>
    <p:sldId id="411" r:id="rId56"/>
    <p:sldId id="261" r:id="rId57"/>
    <p:sldId id="402" r:id="rId58"/>
    <p:sldId id="403" r:id="rId59"/>
    <p:sldId id="404" r:id="rId60"/>
    <p:sldId id="313" r:id="rId61"/>
    <p:sldId id="315" r:id="rId62"/>
    <p:sldId id="320" r:id="rId63"/>
    <p:sldId id="321" r:id="rId64"/>
    <p:sldId id="322" r:id="rId65"/>
    <p:sldId id="323" r:id="rId66"/>
    <p:sldId id="324" r:id="rId67"/>
    <p:sldId id="32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74" y="-17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1AA152-291E-41E7-BD65-9BD2D3E96B45}" type="datetimeFigureOut">
              <a:rPr lang="en-US" smtClean="0"/>
              <a:pPr/>
              <a:t>3/20/2019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C95456-C561-4B1E-B89A-F28F0BA9F30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fontAlgn="base"/>
            <a:r>
              <a:rPr lang="en-US" dirty="0" smtClean="0"/>
              <a:t>A standard fluid-filled pressure transducer is used for aortic pressure recordings. </a:t>
            </a:r>
          </a:p>
          <a:p>
            <a:pPr fontAlgn="base"/>
            <a:r>
              <a:rPr lang="en-US" dirty="0" smtClean="0"/>
              <a:t>Special attention should be paid to purging the system of air, zeroing of the catheter tubing system, and obtaining an optimal aortic pressure waveform. </a:t>
            </a:r>
          </a:p>
          <a:p>
            <a:pPr fontAlgn="base"/>
            <a:r>
              <a:rPr lang="en-US" dirty="0" smtClean="0"/>
              <a:t>The guiding catheter should be frequently flushed with normal saline (at least every 10 minutes). Because contrast medium may subtly dampen the catheter pressure waveform, all contrast medium should be flushed from the catheter during the zeroing steps before pressure measurement.</a:t>
            </a:r>
          </a:p>
          <a:p>
            <a:pPr fontAlgn="base"/>
            <a:r>
              <a:rPr lang="en-US" dirty="0" smtClean="0"/>
              <a:t> If any pressure damping or </a:t>
            </a:r>
            <a:r>
              <a:rPr lang="en-US" dirty="0" err="1" smtClean="0"/>
              <a:t>ventricularization</a:t>
            </a:r>
            <a:r>
              <a:rPr lang="en-US" dirty="0" smtClean="0"/>
              <a:t> of the catheter pressure waveform is observed, the guiding catheter should be gently disengaged from the </a:t>
            </a:r>
            <a:r>
              <a:rPr lang="en-US" dirty="0" err="1" smtClean="0"/>
              <a:t>ostium</a:t>
            </a:r>
            <a:r>
              <a:rPr lang="en-US" dirty="0" smtClean="0"/>
              <a:t>, taking care not to alter the position of the pressure wire in the distal vessel.</a:t>
            </a:r>
          </a:p>
          <a:p>
            <a:pPr fontAlgn="base"/>
            <a:r>
              <a:rPr lang="en-US" dirty="0" smtClean="0"/>
              <a:t>Zero the sensor of the pressure wire ex vivo, following the instructions of the manufacturer.</a:t>
            </a:r>
          </a:p>
          <a:p>
            <a:endParaRPr lang="en-US" dirty="0"/>
          </a:p>
        </p:txBody>
      </p:sp>
      <p:sp>
        <p:nvSpPr>
          <p:cNvPr id="4" name="Slide Number Placeholder 3"/>
          <p:cNvSpPr>
            <a:spLocks noGrp="1"/>
          </p:cNvSpPr>
          <p:nvPr>
            <p:ph type="sldNum" sz="quarter" idx="10"/>
          </p:nvPr>
        </p:nvSpPr>
        <p:spPr/>
        <p:txBody>
          <a:bodyPr/>
          <a:lstStyle/>
          <a:p>
            <a:fld id="{0AA76216-8DDA-4D1B-AC0B-B787ED201E82}" type="slidenum">
              <a:rPr lang="en-US" smtClean="0"/>
              <a:pPr/>
              <a:t>24</a:t>
            </a:fld>
            <a:endParaRPr lang="en-US"/>
          </a:p>
        </p:txBody>
      </p:sp>
    </p:spTree>
    <p:extLst>
      <p:ext uri="{BB962C8B-B14F-4D97-AF65-F5344CB8AC3E}">
        <p14:creationId xmlns="" xmlns:p14="http://schemas.microsoft.com/office/powerpoint/2010/main" val="83735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Radical solution, be identification of the wave-free period. </a:t>
            </a: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474F1F-E1D3-46D0-BEAF-EF09FA2F41E5}" type="slidenum">
              <a:rPr lang="en-GB"/>
              <a:pPr fontAlgn="base">
                <a:spcBef>
                  <a:spcPct val="0"/>
                </a:spcBef>
                <a:spcAft>
                  <a:spcPct val="0"/>
                </a:spcAft>
              </a:pPr>
              <a:t>39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7433"/>
            <a:ext cx="7772400" cy="2387600"/>
          </a:xfrm>
        </p:spPr>
        <p:txBody>
          <a:bodyPr>
            <a:normAutofit/>
          </a:bodyPr>
          <a:lstStyle/>
          <a:p>
            <a:r>
              <a:rPr lang="en-IN" b="1" dirty="0" smtClean="0"/>
              <a:t>Physiological Assessment </a:t>
            </a:r>
            <a:r>
              <a:rPr lang="en-IN" b="1" dirty="0"/>
              <a:t>of Coronary Artery </a:t>
            </a:r>
            <a:r>
              <a:rPr lang="en-IN" b="1" dirty="0" smtClean="0"/>
              <a:t>Disease</a:t>
            </a:r>
            <a:br>
              <a:rPr lang="en-IN" b="1" dirty="0" smtClean="0"/>
            </a:br>
            <a:r>
              <a:rPr lang="en-IN" b="1" dirty="0" smtClean="0"/>
              <a:t>FFR/IFR</a:t>
            </a:r>
            <a:endParaRPr lang="en-IN" dirty="0"/>
          </a:p>
        </p:txBody>
      </p:sp>
      <p:sp>
        <p:nvSpPr>
          <p:cNvPr id="3" name="Subtitle 2"/>
          <p:cNvSpPr>
            <a:spLocks noGrp="1"/>
          </p:cNvSpPr>
          <p:nvPr>
            <p:ph type="subTitle" idx="1"/>
          </p:nvPr>
        </p:nvSpPr>
        <p:spPr>
          <a:xfrm>
            <a:off x="3581400" y="5257800"/>
            <a:ext cx="5257800" cy="1219200"/>
          </a:xfrm>
        </p:spPr>
        <p:txBody>
          <a:bodyPr>
            <a:normAutofit fontScale="77500" lnSpcReduction="20000"/>
          </a:bodyPr>
          <a:lstStyle/>
          <a:p>
            <a:r>
              <a:rPr lang="en-IN" dirty="0" smtClean="0"/>
              <a:t>DR SURESH </a:t>
            </a:r>
            <a:r>
              <a:rPr lang="en-IN" dirty="0" smtClean="0"/>
              <a:t>S</a:t>
            </a:r>
          </a:p>
          <a:p>
            <a:r>
              <a:rPr lang="en-IN" dirty="0" smtClean="0"/>
              <a:t>Senior resident </a:t>
            </a:r>
          </a:p>
          <a:p>
            <a:r>
              <a:rPr lang="en-IN" dirty="0" smtClean="0"/>
              <a:t>MCH CALICUT</a:t>
            </a:r>
          </a:p>
        </p:txBody>
      </p:sp>
    </p:spTree>
    <p:extLst>
      <p:ext uri="{BB962C8B-B14F-4D97-AF65-F5344CB8AC3E}">
        <p14:creationId xmlns="" xmlns:p14="http://schemas.microsoft.com/office/powerpoint/2010/main" val="3175036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l="15813" t="12500" r="18009" b="11458"/>
          <a:stretch>
            <a:fillRect/>
          </a:stretch>
        </p:blipFill>
        <p:spPr bwMode="auto">
          <a:xfrm>
            <a:off x="228600" y="762000"/>
            <a:ext cx="8610600" cy="55626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9370" t="10417" r="44363" b="1042"/>
          <a:stretch>
            <a:fillRect/>
          </a:stretch>
        </p:blipFill>
        <p:spPr bwMode="auto">
          <a:xfrm>
            <a:off x="1219200" y="0"/>
            <a:ext cx="637390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9370" t="15625" r="12152" b="2083"/>
          <a:stretch>
            <a:fillRect/>
          </a:stretch>
        </p:blipFill>
        <p:spPr bwMode="auto">
          <a:xfrm>
            <a:off x="76200" y="685800"/>
            <a:ext cx="8991600" cy="5301018"/>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l="56808" t="16667" r="16838" b="17708"/>
          <a:stretch>
            <a:fillRect/>
          </a:stretch>
        </p:blipFill>
        <p:spPr bwMode="auto">
          <a:xfrm>
            <a:off x="1828800" y="76200"/>
            <a:ext cx="4572000" cy="64008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FFR</a:t>
            </a:r>
            <a:endParaRPr lang="en-IN" dirty="0"/>
          </a:p>
        </p:txBody>
      </p:sp>
      <p:sp>
        <p:nvSpPr>
          <p:cNvPr id="3" name="Content Placeholder 2"/>
          <p:cNvSpPr>
            <a:spLocks noGrp="1"/>
          </p:cNvSpPr>
          <p:nvPr>
            <p:ph idx="1"/>
          </p:nvPr>
        </p:nvSpPr>
        <p:spPr/>
        <p:txBody>
          <a:bodyPr>
            <a:normAutofit lnSpcReduction="10000"/>
          </a:bodyPr>
          <a:lstStyle/>
          <a:p>
            <a:r>
              <a:rPr lang="en-IN" dirty="0" smtClean="0"/>
              <a:t>Normal  value 1</a:t>
            </a:r>
          </a:p>
          <a:p>
            <a:r>
              <a:rPr lang="en-IN" dirty="0" smtClean="0"/>
              <a:t>An </a:t>
            </a:r>
            <a:r>
              <a:rPr lang="en-IN" dirty="0"/>
              <a:t>FFR value of 0.6 means t</a:t>
            </a:r>
            <a:r>
              <a:rPr lang="en-IN" dirty="0" smtClean="0"/>
              <a:t>he maximum </a:t>
            </a:r>
            <a:r>
              <a:rPr lang="en-IN" dirty="0"/>
              <a:t>myocardial flow across the stenosis is only 60% </a:t>
            </a:r>
            <a:r>
              <a:rPr lang="en-IN" dirty="0" smtClean="0"/>
              <a:t>of what </a:t>
            </a:r>
            <a:r>
              <a:rPr lang="en-IN" dirty="0"/>
              <a:t>it should be without the </a:t>
            </a:r>
            <a:r>
              <a:rPr lang="en-IN" dirty="0" smtClean="0"/>
              <a:t>stenosis</a:t>
            </a:r>
          </a:p>
          <a:p>
            <a:r>
              <a:rPr lang="en-IN" dirty="0"/>
              <a:t>An FFR </a:t>
            </a:r>
            <a:r>
              <a:rPr lang="en-IN" dirty="0" smtClean="0"/>
              <a:t>&lt;0.75 </a:t>
            </a:r>
            <a:r>
              <a:rPr lang="en-IN" dirty="0"/>
              <a:t>is associated with inducible </a:t>
            </a:r>
            <a:r>
              <a:rPr lang="en-IN" dirty="0" smtClean="0"/>
              <a:t>ischemia (specificity</a:t>
            </a:r>
            <a:r>
              <a:rPr lang="en-IN" dirty="0"/>
              <a:t>, 100%), </a:t>
            </a:r>
            <a:endParaRPr lang="en-IN" dirty="0" smtClean="0"/>
          </a:p>
          <a:p>
            <a:r>
              <a:rPr lang="en-IN" dirty="0"/>
              <a:t>An FFR </a:t>
            </a:r>
            <a:r>
              <a:rPr lang="en-IN" dirty="0" smtClean="0"/>
              <a:t>a </a:t>
            </a:r>
            <a:r>
              <a:rPr lang="en-IN" dirty="0"/>
              <a:t>value </a:t>
            </a:r>
            <a:r>
              <a:rPr lang="en-IN" dirty="0" smtClean="0"/>
              <a:t>&gt;0.80 </a:t>
            </a:r>
            <a:r>
              <a:rPr lang="en-IN" dirty="0"/>
              <a:t>indicates </a:t>
            </a:r>
            <a:r>
              <a:rPr lang="en-IN" dirty="0" smtClean="0"/>
              <a:t>absence of </a:t>
            </a:r>
            <a:r>
              <a:rPr lang="en-IN" dirty="0"/>
              <a:t>inducible ischemia in the majority of patients (</a:t>
            </a:r>
            <a:r>
              <a:rPr lang="en-IN" dirty="0" smtClean="0"/>
              <a:t>sensitivity, 90</a:t>
            </a:r>
            <a:r>
              <a:rPr lang="en-IN" dirty="0"/>
              <a:t>%).</a:t>
            </a:r>
          </a:p>
          <a:p>
            <a:endParaRPr lang="en-IN" dirty="0" smtClean="0"/>
          </a:p>
        </p:txBody>
      </p:sp>
    </p:spTree>
    <p:extLst>
      <p:ext uri="{BB962C8B-B14F-4D97-AF65-F5344CB8AC3E}">
        <p14:creationId xmlns="" xmlns:p14="http://schemas.microsoft.com/office/powerpoint/2010/main" val="3643241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stretch>
            <a:fillRect/>
          </a:stretch>
        </p:blipFill>
        <p:spPr>
          <a:xfrm>
            <a:off x="1524000" y="228600"/>
            <a:ext cx="5638800" cy="6336961"/>
          </a:xfrm>
          <a:prstGeom prst="rect">
            <a:avLst/>
          </a:prstGeom>
        </p:spPr>
      </p:pic>
    </p:spTree>
    <p:extLst>
      <p:ext uri="{BB962C8B-B14F-4D97-AF65-F5344CB8AC3E}">
        <p14:creationId xmlns="" xmlns:p14="http://schemas.microsoft.com/office/powerpoint/2010/main" val="3331560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11713" t="17708" r="19180" b="8333"/>
          <a:stretch>
            <a:fillRect/>
          </a:stretch>
        </p:blipFill>
        <p:spPr bwMode="auto">
          <a:xfrm>
            <a:off x="76200" y="381000"/>
            <a:ext cx="8991600" cy="54102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8199" t="51042" r="14495" b="14583"/>
          <a:stretch>
            <a:fillRect/>
          </a:stretch>
        </p:blipFill>
        <p:spPr bwMode="auto">
          <a:xfrm>
            <a:off x="0" y="1066800"/>
            <a:ext cx="9144000" cy="2286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25769" t="17708" r="12152" b="3125"/>
          <a:stretch>
            <a:fillRect/>
          </a:stretch>
        </p:blipFill>
        <p:spPr bwMode="auto">
          <a:xfrm>
            <a:off x="381000" y="76200"/>
            <a:ext cx="8077200" cy="5791200"/>
          </a:xfrm>
          <a:prstGeom prst="rect">
            <a:avLst/>
          </a:prstGeom>
          <a:noFill/>
          <a:ln w="9525">
            <a:noFill/>
            <a:miter lim="800000"/>
            <a:headEnd/>
            <a:tailEnd/>
          </a:ln>
          <a:effectLst/>
        </p:spPr>
      </p:pic>
      <p:sp>
        <p:nvSpPr>
          <p:cNvPr id="3" name="TextBox 2"/>
          <p:cNvSpPr txBox="1"/>
          <p:nvPr/>
        </p:nvSpPr>
        <p:spPr>
          <a:xfrm>
            <a:off x="228600" y="5715000"/>
            <a:ext cx="8915400" cy="1200329"/>
          </a:xfrm>
          <a:prstGeom prst="rect">
            <a:avLst/>
          </a:prstGeom>
          <a:noFill/>
        </p:spPr>
        <p:txBody>
          <a:bodyPr wrap="square" rtlCol="0">
            <a:spAutoFit/>
          </a:bodyPr>
          <a:lstStyle/>
          <a:p>
            <a:r>
              <a:rPr lang="en-US" dirty="0" smtClean="0"/>
              <a:t>Figure 2 Typical example of simultaneous aortic pressure (Pa) and distal coronary pressure (Pd) recordings at rest and during maximal steady state </a:t>
            </a:r>
            <a:r>
              <a:rPr lang="en-US" dirty="0" err="1" smtClean="0"/>
              <a:t>hyperaemia</a:t>
            </a:r>
            <a:r>
              <a:rPr lang="en-US" dirty="0" smtClean="0"/>
              <a:t> as induced by an intravenous infusion of adenosine. Soon after starting the infusion, the decrease in distal pressure is preceded by a transient increase in aortic pressure.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2884" t="15625" r="15666" b="6250"/>
          <a:stretch>
            <a:fillRect/>
          </a:stretch>
        </p:blipFill>
        <p:spPr bwMode="auto">
          <a:xfrm>
            <a:off x="0" y="550888"/>
            <a:ext cx="9144000" cy="5621311"/>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lstStyle/>
          <a:p>
            <a:pPr algn="ctr"/>
            <a:r>
              <a:rPr lang="en-US" sz="3200" b="1" dirty="0"/>
              <a:t>Structure &amp; Function of the Coronary circulation</a:t>
            </a:r>
          </a:p>
        </p:txBody>
      </p:sp>
      <p:sp>
        <p:nvSpPr>
          <p:cNvPr id="3" name="Content Placeholder 2"/>
          <p:cNvSpPr>
            <a:spLocks noGrp="1"/>
          </p:cNvSpPr>
          <p:nvPr>
            <p:ph idx="1"/>
          </p:nvPr>
        </p:nvSpPr>
        <p:spPr>
          <a:xfrm>
            <a:off x="0" y="1219203"/>
            <a:ext cx="8686800" cy="4606925"/>
          </a:xfrm>
        </p:spPr>
        <p:txBody>
          <a:bodyPr>
            <a:noAutofit/>
          </a:bodyPr>
          <a:lstStyle/>
          <a:p>
            <a:r>
              <a:rPr lang="en-US" sz="3200" dirty="0"/>
              <a:t>Epicardial arteries (&gt;400 </a:t>
            </a:r>
            <a:r>
              <a:rPr lang="el-GR" sz="3200" dirty="0"/>
              <a:t>μ</a:t>
            </a:r>
            <a:r>
              <a:rPr lang="en-US" sz="3200" dirty="0"/>
              <a:t>m in diameter)</a:t>
            </a:r>
          </a:p>
          <a:p>
            <a:pPr lvl="1"/>
            <a:r>
              <a:rPr lang="en-US" sz="2800" dirty="0"/>
              <a:t>S</a:t>
            </a:r>
            <a:r>
              <a:rPr lang="en-US" sz="3200" dirty="0"/>
              <a:t>erve a conduit artery function</a:t>
            </a:r>
            <a:r>
              <a:rPr lang="en-US" sz="4000" dirty="0"/>
              <a:t>, </a:t>
            </a:r>
          </a:p>
          <a:p>
            <a:r>
              <a:rPr lang="en-US" sz="3600" dirty="0"/>
              <a:t>Coronary resistance </a:t>
            </a:r>
          </a:p>
          <a:p>
            <a:pPr lvl="1"/>
            <a:r>
              <a:rPr lang="en-US" sz="3200" dirty="0"/>
              <a:t>Resistance  arteries (100 to 400 </a:t>
            </a:r>
            <a:r>
              <a:rPr lang="el-GR" sz="3200" dirty="0"/>
              <a:t>μ</a:t>
            </a:r>
            <a:r>
              <a:rPr lang="en-US" sz="3200" dirty="0"/>
              <a:t>m), </a:t>
            </a:r>
          </a:p>
          <a:p>
            <a:pPr lvl="1"/>
            <a:r>
              <a:rPr lang="en-US" sz="3200" dirty="0"/>
              <a:t>Arterioles  (&gt;100 </a:t>
            </a:r>
            <a:r>
              <a:rPr lang="el-GR" sz="3200" dirty="0"/>
              <a:t>μ</a:t>
            </a:r>
            <a:r>
              <a:rPr lang="en-US" sz="3200" dirty="0"/>
              <a:t>m),. </a:t>
            </a:r>
          </a:p>
          <a:p>
            <a:r>
              <a:rPr lang="en-US" sz="3200" dirty="0"/>
              <a:t>Capillary density </a:t>
            </a:r>
          </a:p>
          <a:p>
            <a:pPr lvl="1"/>
            <a:r>
              <a:rPr lang="en-US" sz="3200" dirty="0"/>
              <a:t>Average  </a:t>
            </a:r>
            <a:r>
              <a:rPr lang="en-US" sz="3200" dirty="0" err="1"/>
              <a:t>intercapillary</a:t>
            </a:r>
            <a:r>
              <a:rPr lang="en-US" sz="3200" dirty="0"/>
              <a:t> distance of 17 </a:t>
            </a:r>
            <a:r>
              <a:rPr lang="el-GR" sz="3200" dirty="0"/>
              <a:t>μ </a:t>
            </a:r>
            <a:r>
              <a:rPr lang="en-US" sz="3200" dirty="0"/>
              <a:t>m</a:t>
            </a:r>
          </a:p>
        </p:txBody>
      </p:sp>
    </p:spTree>
    <p:extLst>
      <p:ext uri="{BB962C8B-B14F-4D97-AF65-F5344CB8AC3E}">
        <p14:creationId xmlns="" xmlns:p14="http://schemas.microsoft.com/office/powerpoint/2010/main" val="2798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linds(horizont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linds(horizontal)">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FFR - advantages</a:t>
            </a:r>
            <a:endParaRPr lang="en-IN" dirty="0"/>
          </a:p>
        </p:txBody>
      </p:sp>
      <p:sp>
        <p:nvSpPr>
          <p:cNvPr id="3" name="Content Placeholder 2"/>
          <p:cNvSpPr>
            <a:spLocks noGrp="1"/>
          </p:cNvSpPr>
          <p:nvPr>
            <p:ph idx="1"/>
          </p:nvPr>
        </p:nvSpPr>
        <p:spPr/>
        <p:txBody>
          <a:bodyPr>
            <a:normAutofit fontScale="77500" lnSpcReduction="20000"/>
          </a:bodyPr>
          <a:lstStyle/>
          <a:p>
            <a:r>
              <a:rPr lang="en-IN" dirty="0"/>
              <a:t>Human  studies did not show significant changes in FFR with changes in </a:t>
            </a:r>
          </a:p>
          <a:p>
            <a:pPr lvl="1"/>
            <a:r>
              <a:rPr lang="en-IN" dirty="0"/>
              <a:t>heart rate,</a:t>
            </a:r>
          </a:p>
          <a:p>
            <a:pPr lvl="1"/>
            <a:r>
              <a:rPr lang="en-IN" dirty="0"/>
              <a:t>blood pressure, </a:t>
            </a:r>
          </a:p>
          <a:p>
            <a:pPr lvl="1"/>
            <a:r>
              <a:rPr lang="en-IN" dirty="0"/>
              <a:t>contractility. </a:t>
            </a:r>
          </a:p>
          <a:p>
            <a:r>
              <a:rPr lang="en-IN" dirty="0"/>
              <a:t>FFR has a high reproducibility</a:t>
            </a:r>
          </a:p>
          <a:p>
            <a:r>
              <a:rPr lang="en-IN" dirty="0"/>
              <a:t>Low  intra-individual variability</a:t>
            </a:r>
          </a:p>
          <a:p>
            <a:r>
              <a:rPr lang="en-IN" dirty="0"/>
              <a:t>FFR, unlike CFR, is independent of </a:t>
            </a:r>
          </a:p>
          <a:p>
            <a:pPr lvl="1"/>
            <a:r>
              <a:rPr lang="en-IN" dirty="0"/>
              <a:t>gender and </a:t>
            </a:r>
          </a:p>
          <a:p>
            <a:pPr lvl="1"/>
            <a:r>
              <a:rPr lang="en-IN" dirty="0"/>
              <a:t>CAD risk factors </a:t>
            </a:r>
          </a:p>
          <a:p>
            <a:r>
              <a:rPr lang="en-IN" dirty="0"/>
              <a:t>It  varies less with common doses of adenosine than does CFR	</a:t>
            </a:r>
          </a:p>
          <a:p>
            <a:endParaRPr lang="en-IN" dirty="0"/>
          </a:p>
        </p:txBody>
      </p:sp>
    </p:spTree>
    <p:extLst>
      <p:ext uri="{BB962C8B-B14F-4D97-AF65-F5344CB8AC3E}">
        <p14:creationId xmlns="" xmlns:p14="http://schemas.microsoft.com/office/powerpoint/2010/main" val="1963121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943600"/>
          </a:xfrm>
        </p:spPr>
        <p:txBody>
          <a:bodyPr>
            <a:normAutofit fontScale="77500" lnSpcReduction="20000"/>
          </a:bodyPr>
          <a:lstStyle/>
          <a:p>
            <a:pPr algn="ctr">
              <a:buNone/>
            </a:pPr>
            <a:r>
              <a:rPr lang="en-US" sz="3600" dirty="0"/>
              <a:t>FFR- TECHNIQUE </a:t>
            </a:r>
          </a:p>
          <a:p>
            <a:pPr algn="ctr">
              <a:buNone/>
            </a:pPr>
            <a:endParaRPr lang="en-US" sz="3600" u="sng" dirty="0"/>
          </a:p>
          <a:p>
            <a:pPr>
              <a:buNone/>
            </a:pPr>
            <a:r>
              <a:rPr lang="en-US" dirty="0" smtClean="0"/>
              <a:t>Catheter </a:t>
            </a:r>
          </a:p>
          <a:p>
            <a:r>
              <a:rPr lang="en-US" dirty="0" smtClean="0"/>
              <a:t>Diagnostic catheters can not be used to measure FFR - pressure measurements can be inaccurate &amp; the wire manipulation is met with friction due to smaller internal diameters compared to guide catheters.</a:t>
            </a:r>
          </a:p>
          <a:p>
            <a:endParaRPr lang="en-US" dirty="0" smtClean="0"/>
          </a:p>
          <a:p>
            <a:r>
              <a:rPr lang="en-US" dirty="0" smtClean="0"/>
              <a:t>The main advantage of using guide catheters is that PCI is immediately possible if required.</a:t>
            </a:r>
          </a:p>
          <a:p>
            <a:pPr>
              <a:buNone/>
            </a:pPr>
            <a:endParaRPr lang="en-US" dirty="0" smtClean="0"/>
          </a:p>
          <a:p>
            <a:r>
              <a:rPr lang="en-US" dirty="0" smtClean="0"/>
              <a:t>Guide catheter with Side holes should not be used</a:t>
            </a:r>
          </a:p>
          <a:p>
            <a:pPr lvl="1"/>
            <a:r>
              <a:rPr lang="en-US" dirty="0" smtClean="0"/>
              <a:t>It can create a false gradient between the side holes &amp; the tip of the guide catheter creating a false Positive FFR.</a:t>
            </a:r>
          </a:p>
          <a:p>
            <a:pPr lvl="1"/>
            <a:r>
              <a:rPr lang="en-US" dirty="0" smtClean="0"/>
              <a:t>Pharmacological </a:t>
            </a:r>
            <a:r>
              <a:rPr lang="en-US" dirty="0" err="1" smtClean="0"/>
              <a:t>vasodilatory</a:t>
            </a:r>
            <a:r>
              <a:rPr lang="en-US" dirty="0" smtClean="0"/>
              <a:t> agents may be flushed into the aorta instead of the coronary artery.</a:t>
            </a:r>
          </a:p>
          <a:p>
            <a:endParaRPr lang="en-US" dirty="0" smtClean="0"/>
          </a:p>
        </p:txBody>
      </p:sp>
    </p:spTree>
    <p:extLst>
      <p:ext uri="{BB962C8B-B14F-4D97-AF65-F5344CB8AC3E}">
        <p14:creationId xmlns="" xmlns:p14="http://schemas.microsoft.com/office/powerpoint/2010/main" val="5325246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6356842" y="3857542"/>
            <a:ext cx="2039481" cy="2225473"/>
          </a:xfrm>
          <a:custGeom>
            <a:avLst/>
            <a:gdLst>
              <a:gd name="connsiteX0" fmla="*/ 1193254 w 2385060"/>
              <a:gd name="connsiteY0" fmla="*/ 0 h 2452141"/>
              <a:gd name="connsiteX1" fmla="*/ 0 w 2385060"/>
              <a:gd name="connsiteY1" fmla="*/ 1226832 h 2452141"/>
              <a:gd name="connsiteX2" fmla="*/ 1193254 w 2385060"/>
              <a:gd name="connsiteY2" fmla="*/ 2452141 h 2452141"/>
              <a:gd name="connsiteX3" fmla="*/ 2385059 w 2385060"/>
              <a:gd name="connsiteY3" fmla="*/ 1226832 h 2452141"/>
              <a:gd name="connsiteX4" fmla="*/ 1193254 w 2385060"/>
              <a:gd name="connsiteY4" fmla="*/ 0 h 245214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85060" h="2452141">
                <a:moveTo>
                  <a:pt x="1193254" y="0"/>
                </a:moveTo>
                <a:cubicBezTo>
                  <a:pt x="533400" y="0"/>
                  <a:pt x="0" y="548627"/>
                  <a:pt x="0" y="1226832"/>
                </a:cubicBezTo>
                <a:cubicBezTo>
                  <a:pt x="0" y="1903463"/>
                  <a:pt x="533400" y="2452141"/>
                  <a:pt x="1193254" y="2452141"/>
                </a:cubicBezTo>
                <a:cubicBezTo>
                  <a:pt x="1851659" y="2452141"/>
                  <a:pt x="2385059" y="1903463"/>
                  <a:pt x="2385059" y="1226832"/>
                </a:cubicBezTo>
                <a:cubicBezTo>
                  <a:pt x="2385059" y="548627"/>
                  <a:pt x="1851659" y="0"/>
                  <a:pt x="1193254" y="0"/>
                </a:cubicBezTo>
              </a:path>
            </a:pathLst>
          </a:custGeom>
          <a:solidFill>
            <a:srgbClr val="66CC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3" name="Freeform 3"/>
          <p:cNvSpPr/>
          <p:nvPr/>
        </p:nvSpPr>
        <p:spPr>
          <a:xfrm>
            <a:off x="6335122" y="3834490"/>
            <a:ext cx="2082921" cy="2271577"/>
          </a:xfrm>
          <a:custGeom>
            <a:avLst/>
            <a:gdLst>
              <a:gd name="connsiteX0" fmla="*/ 1218654 w 2435860"/>
              <a:gd name="connsiteY0" fmla="*/ 25400 h 2502941"/>
              <a:gd name="connsiteX1" fmla="*/ 25400 w 2435860"/>
              <a:gd name="connsiteY1" fmla="*/ 1252232 h 2502941"/>
              <a:gd name="connsiteX2" fmla="*/ 1218654 w 2435860"/>
              <a:gd name="connsiteY2" fmla="*/ 2477541 h 2502941"/>
              <a:gd name="connsiteX3" fmla="*/ 2410459 w 2435860"/>
              <a:gd name="connsiteY3" fmla="*/ 1252232 h 2502941"/>
              <a:gd name="connsiteX4" fmla="*/ 1218654 w 2435860"/>
              <a:gd name="connsiteY4" fmla="*/ 25400 h 250294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5860" h="2502941">
                <a:moveTo>
                  <a:pt x="1218654" y="25400"/>
                </a:moveTo>
                <a:cubicBezTo>
                  <a:pt x="558800" y="25400"/>
                  <a:pt x="25400" y="574027"/>
                  <a:pt x="25400" y="1252232"/>
                </a:cubicBezTo>
                <a:cubicBezTo>
                  <a:pt x="25400" y="1928863"/>
                  <a:pt x="558800" y="2477541"/>
                  <a:pt x="1218654" y="2477541"/>
                </a:cubicBezTo>
                <a:cubicBezTo>
                  <a:pt x="1877059" y="2477541"/>
                  <a:pt x="2410459" y="1928863"/>
                  <a:pt x="2410459" y="1252232"/>
                </a:cubicBezTo>
                <a:cubicBezTo>
                  <a:pt x="2410459" y="574027"/>
                  <a:pt x="1877059" y="25400"/>
                  <a:pt x="1218654" y="25400"/>
                </a:cubicBezTo>
              </a:path>
            </a:pathLst>
          </a:custGeom>
          <a:solidFill>
            <a:srgbClr val="000000">
              <a:alpha val="0"/>
            </a:srgbClr>
          </a:solidFill>
          <a:ln w="50800">
            <a:solidFill>
              <a:srgbClr val="3333CC">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5" name="Freeform 3"/>
          <p:cNvSpPr/>
          <p:nvPr/>
        </p:nvSpPr>
        <p:spPr>
          <a:xfrm>
            <a:off x="5097942" y="4650085"/>
            <a:ext cx="433971" cy="473017"/>
          </a:xfrm>
          <a:custGeom>
            <a:avLst/>
            <a:gdLst>
              <a:gd name="connsiteX0" fmla="*/ 254495 w 507504"/>
              <a:gd name="connsiteY0" fmla="*/ 0 h 521195"/>
              <a:gd name="connsiteX1" fmla="*/ 0 w 507504"/>
              <a:gd name="connsiteY1" fmla="*/ 260603 h 521195"/>
              <a:gd name="connsiteX2" fmla="*/ 254495 w 507504"/>
              <a:gd name="connsiteY2" fmla="*/ 521195 h 521195"/>
              <a:gd name="connsiteX3" fmla="*/ 507504 w 507504"/>
              <a:gd name="connsiteY3" fmla="*/ 260603 h 521195"/>
              <a:gd name="connsiteX4" fmla="*/ 254495 w 507504"/>
              <a:gd name="connsiteY4" fmla="*/ 0 h 52119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07504" h="521195">
                <a:moveTo>
                  <a:pt x="254495" y="0"/>
                </a:moveTo>
                <a:cubicBezTo>
                  <a:pt x="114300" y="0"/>
                  <a:pt x="0" y="117335"/>
                  <a:pt x="0" y="260603"/>
                </a:cubicBezTo>
                <a:cubicBezTo>
                  <a:pt x="0" y="403821"/>
                  <a:pt x="114300" y="521195"/>
                  <a:pt x="254495" y="521195"/>
                </a:cubicBezTo>
                <a:cubicBezTo>
                  <a:pt x="394741" y="521195"/>
                  <a:pt x="507504" y="403821"/>
                  <a:pt x="507504" y="260603"/>
                </a:cubicBezTo>
                <a:cubicBezTo>
                  <a:pt x="507504" y="117335"/>
                  <a:pt x="394741" y="0"/>
                  <a:pt x="254495" y="0"/>
                </a:cubicBezTo>
              </a:path>
            </a:pathLst>
          </a:custGeom>
          <a:solidFill>
            <a:srgbClr val="33CC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6" name="Freeform 3"/>
          <p:cNvSpPr/>
          <p:nvPr/>
        </p:nvSpPr>
        <p:spPr>
          <a:xfrm>
            <a:off x="5087082" y="4638557"/>
            <a:ext cx="455691" cy="496069"/>
          </a:xfrm>
          <a:custGeom>
            <a:avLst/>
            <a:gdLst>
              <a:gd name="connsiteX0" fmla="*/ 267195 w 532904"/>
              <a:gd name="connsiteY0" fmla="*/ 12700 h 546595"/>
              <a:gd name="connsiteX1" fmla="*/ 12700 w 532904"/>
              <a:gd name="connsiteY1" fmla="*/ 273303 h 546595"/>
              <a:gd name="connsiteX2" fmla="*/ 267195 w 532904"/>
              <a:gd name="connsiteY2" fmla="*/ 533895 h 546595"/>
              <a:gd name="connsiteX3" fmla="*/ 520204 w 532904"/>
              <a:gd name="connsiteY3" fmla="*/ 273303 h 546595"/>
              <a:gd name="connsiteX4" fmla="*/ 267195 w 532904"/>
              <a:gd name="connsiteY4" fmla="*/ 12700 h 54659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32904" h="546595">
                <a:moveTo>
                  <a:pt x="267195" y="12700"/>
                </a:moveTo>
                <a:cubicBezTo>
                  <a:pt x="127000" y="12700"/>
                  <a:pt x="12700" y="130035"/>
                  <a:pt x="12700" y="273303"/>
                </a:cubicBezTo>
                <a:cubicBezTo>
                  <a:pt x="12700" y="416521"/>
                  <a:pt x="127000" y="533895"/>
                  <a:pt x="267195" y="533895"/>
                </a:cubicBezTo>
                <a:cubicBezTo>
                  <a:pt x="407441" y="533895"/>
                  <a:pt x="520204" y="416521"/>
                  <a:pt x="520204" y="273303"/>
                </a:cubicBezTo>
                <a:cubicBezTo>
                  <a:pt x="520204" y="130035"/>
                  <a:pt x="407441" y="12700"/>
                  <a:pt x="267195" y="12700"/>
                </a:cubicBezTo>
              </a:path>
            </a:pathLst>
          </a:custGeom>
          <a:solidFill>
            <a:srgbClr val="000000">
              <a:alpha val="0"/>
            </a:srgbClr>
          </a:solidFill>
          <a:ln w="25400">
            <a:solidFill>
              <a:srgbClr val="3333CC">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7" name="Freeform 3"/>
          <p:cNvSpPr/>
          <p:nvPr/>
        </p:nvSpPr>
        <p:spPr>
          <a:xfrm>
            <a:off x="7161319" y="3826200"/>
            <a:ext cx="86879" cy="999079"/>
          </a:xfrm>
          <a:custGeom>
            <a:avLst/>
            <a:gdLst>
              <a:gd name="connsiteX0" fmla="*/ 25400 w 101600"/>
              <a:gd name="connsiteY0" fmla="*/ 25400 h 1100836"/>
              <a:gd name="connsiteX1" fmla="*/ 25400 w 101600"/>
              <a:gd name="connsiteY1" fmla="*/ 1075435 h 1100836"/>
            </a:gdLst>
            <a:ahLst/>
            <a:cxnLst>
              <a:cxn ang="0">
                <a:pos x="connsiteX0" y="connsiteY0"/>
              </a:cxn>
              <a:cxn ang="1">
                <a:pos x="connsiteX1" y="connsiteY1"/>
              </a:cxn>
            </a:cxnLst>
            <a:rect l="l" t="t" r="r" b="b"/>
            <a:pathLst>
              <a:path w="101600" h="1100836">
                <a:moveTo>
                  <a:pt x="25400" y="25400"/>
                </a:moveTo>
                <a:lnTo>
                  <a:pt x="25400" y="1075435"/>
                </a:lnTo>
              </a:path>
            </a:pathLst>
          </a:custGeom>
          <a:ln w="50800">
            <a:solidFill>
              <a:srgbClr val="0033C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8" name="Freeform 3"/>
          <p:cNvSpPr/>
          <p:nvPr/>
        </p:nvSpPr>
        <p:spPr>
          <a:xfrm>
            <a:off x="7412834" y="3823411"/>
            <a:ext cx="86879" cy="1022615"/>
          </a:xfrm>
          <a:custGeom>
            <a:avLst/>
            <a:gdLst>
              <a:gd name="connsiteX0" fmla="*/ 25400 w 101600"/>
              <a:gd name="connsiteY0" fmla="*/ 25400 h 1126769"/>
              <a:gd name="connsiteX1" fmla="*/ 25400 w 101600"/>
              <a:gd name="connsiteY1" fmla="*/ 1101369 h 1126769"/>
            </a:gdLst>
            <a:ahLst/>
            <a:cxnLst>
              <a:cxn ang="0">
                <a:pos x="connsiteX0" y="connsiteY0"/>
              </a:cxn>
              <a:cxn ang="1">
                <a:pos x="connsiteX1" y="connsiteY1"/>
              </a:cxn>
            </a:cxnLst>
            <a:rect l="l" t="t" r="r" b="b"/>
            <a:pathLst>
              <a:path w="101600" h="1126769">
                <a:moveTo>
                  <a:pt x="25400" y="25400"/>
                </a:moveTo>
                <a:lnTo>
                  <a:pt x="25400" y="1101369"/>
                </a:lnTo>
              </a:path>
            </a:pathLst>
          </a:custGeom>
          <a:ln w="50800">
            <a:solidFill>
              <a:srgbClr val="0033C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9" name="Freeform 3"/>
          <p:cNvSpPr/>
          <p:nvPr/>
        </p:nvSpPr>
        <p:spPr>
          <a:xfrm>
            <a:off x="7158722" y="4790251"/>
            <a:ext cx="364023" cy="1322695"/>
          </a:xfrm>
          <a:custGeom>
            <a:avLst/>
            <a:gdLst>
              <a:gd name="connsiteX0" fmla="*/ 400304 w 425704"/>
              <a:gd name="connsiteY0" fmla="*/ 1432014 h 1457413"/>
              <a:gd name="connsiteX1" fmla="*/ 25400 w 425704"/>
              <a:gd name="connsiteY1" fmla="*/ 25400 h 1457413"/>
            </a:gdLst>
            <a:ahLst/>
            <a:cxnLst>
              <a:cxn ang="0">
                <a:pos x="connsiteX0" y="connsiteY0"/>
              </a:cxn>
              <a:cxn ang="1">
                <a:pos x="connsiteX1" y="connsiteY1"/>
              </a:cxn>
            </a:cxnLst>
            <a:rect l="l" t="t" r="r" b="b"/>
            <a:pathLst>
              <a:path w="425704" h="1457413">
                <a:moveTo>
                  <a:pt x="400304" y="1432014"/>
                </a:moveTo>
                <a:cubicBezTo>
                  <a:pt x="193040" y="1432014"/>
                  <a:pt x="25400" y="802627"/>
                  <a:pt x="25400" y="25400"/>
                </a:cubicBezTo>
              </a:path>
            </a:pathLst>
          </a:custGeom>
          <a:ln w="50800">
            <a:solidFill>
              <a:srgbClr val="0033C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0" name="Freeform 3"/>
          <p:cNvSpPr/>
          <p:nvPr/>
        </p:nvSpPr>
        <p:spPr>
          <a:xfrm>
            <a:off x="7411517" y="4798530"/>
            <a:ext cx="327532" cy="1254945"/>
          </a:xfrm>
          <a:custGeom>
            <a:avLst/>
            <a:gdLst>
              <a:gd name="connsiteX0" fmla="*/ 357632 w 383031"/>
              <a:gd name="connsiteY0" fmla="*/ 1357362 h 1382763"/>
              <a:gd name="connsiteX1" fmla="*/ 25400 w 383031"/>
              <a:gd name="connsiteY1" fmla="*/ 25400 h 1382763"/>
            </a:gdLst>
            <a:ahLst/>
            <a:cxnLst>
              <a:cxn ang="0">
                <a:pos x="connsiteX0" y="connsiteY0"/>
              </a:cxn>
              <a:cxn ang="1">
                <a:pos x="connsiteX1" y="connsiteY1"/>
              </a:cxn>
            </a:cxnLst>
            <a:rect l="l" t="t" r="r" b="b"/>
            <a:pathLst>
              <a:path w="383031" h="1382763">
                <a:moveTo>
                  <a:pt x="357632" y="1357362"/>
                </a:moveTo>
                <a:cubicBezTo>
                  <a:pt x="173228" y="1357362"/>
                  <a:pt x="25400" y="761504"/>
                  <a:pt x="25400" y="25400"/>
                </a:cubicBezTo>
              </a:path>
            </a:pathLst>
          </a:custGeom>
          <a:ln w="50800">
            <a:solidFill>
              <a:srgbClr val="0033C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1" name="Freeform 3"/>
          <p:cNvSpPr/>
          <p:nvPr/>
        </p:nvSpPr>
        <p:spPr>
          <a:xfrm>
            <a:off x="7213022" y="4773179"/>
            <a:ext cx="185041" cy="373432"/>
          </a:xfrm>
          <a:custGeom>
            <a:avLst/>
            <a:gdLst>
              <a:gd name="connsiteX0" fmla="*/ 108204 w 216395"/>
              <a:gd name="connsiteY0" fmla="*/ 0 h 411467"/>
              <a:gd name="connsiteX1" fmla="*/ 0 w 216395"/>
              <a:gd name="connsiteY1" fmla="*/ 205727 h 411467"/>
              <a:gd name="connsiteX2" fmla="*/ 108204 w 216395"/>
              <a:gd name="connsiteY2" fmla="*/ 411467 h 411467"/>
              <a:gd name="connsiteX3" fmla="*/ 216395 w 216395"/>
              <a:gd name="connsiteY3" fmla="*/ 205727 h 411467"/>
              <a:gd name="connsiteX4" fmla="*/ 108204 w 216395"/>
              <a:gd name="connsiteY4" fmla="*/ 0 h 41146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6395" h="411467">
                <a:moveTo>
                  <a:pt x="108204" y="0"/>
                </a:moveTo>
                <a:cubicBezTo>
                  <a:pt x="48768" y="0"/>
                  <a:pt x="0" y="91427"/>
                  <a:pt x="0" y="205727"/>
                </a:cubicBezTo>
                <a:cubicBezTo>
                  <a:pt x="0" y="318490"/>
                  <a:pt x="48768" y="411467"/>
                  <a:pt x="108204" y="411467"/>
                </a:cubicBezTo>
                <a:cubicBezTo>
                  <a:pt x="167640" y="411467"/>
                  <a:pt x="216395" y="318490"/>
                  <a:pt x="216395" y="205727"/>
                </a:cubicBezTo>
                <a:cubicBezTo>
                  <a:pt x="216395" y="91427"/>
                  <a:pt x="167640" y="0"/>
                  <a:pt x="108204" y="0"/>
                </a:cubicBezTo>
              </a:path>
            </a:pathLst>
          </a:custGeom>
          <a:solidFill>
            <a:srgbClr val="FFFF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2" name="Freeform 3"/>
          <p:cNvSpPr/>
          <p:nvPr/>
        </p:nvSpPr>
        <p:spPr>
          <a:xfrm>
            <a:off x="7207592" y="4767418"/>
            <a:ext cx="195901" cy="384959"/>
          </a:xfrm>
          <a:custGeom>
            <a:avLst/>
            <a:gdLst>
              <a:gd name="connsiteX0" fmla="*/ 114554 w 229095"/>
              <a:gd name="connsiteY0" fmla="*/ 6350 h 424167"/>
              <a:gd name="connsiteX1" fmla="*/ 6350 w 229095"/>
              <a:gd name="connsiteY1" fmla="*/ 212077 h 424167"/>
              <a:gd name="connsiteX2" fmla="*/ 114554 w 229095"/>
              <a:gd name="connsiteY2" fmla="*/ 417817 h 424167"/>
              <a:gd name="connsiteX3" fmla="*/ 222745 w 229095"/>
              <a:gd name="connsiteY3" fmla="*/ 212077 h 424167"/>
              <a:gd name="connsiteX4" fmla="*/ 114554 w 229095"/>
              <a:gd name="connsiteY4" fmla="*/ 6350 h 42416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29095" h="424167">
                <a:moveTo>
                  <a:pt x="114554" y="6350"/>
                </a:moveTo>
                <a:cubicBezTo>
                  <a:pt x="55118" y="6350"/>
                  <a:pt x="6350" y="97777"/>
                  <a:pt x="6350" y="212077"/>
                </a:cubicBezTo>
                <a:cubicBezTo>
                  <a:pt x="6350" y="324840"/>
                  <a:pt x="55118" y="417817"/>
                  <a:pt x="114554" y="417817"/>
                </a:cubicBezTo>
                <a:cubicBezTo>
                  <a:pt x="173990" y="417817"/>
                  <a:pt x="222745" y="324840"/>
                  <a:pt x="222745" y="212077"/>
                </a:cubicBezTo>
                <a:cubicBezTo>
                  <a:pt x="222745" y="97777"/>
                  <a:pt x="173990" y="6350"/>
                  <a:pt x="114554" y="6350"/>
                </a:cubicBezTo>
              </a:path>
            </a:pathLst>
          </a:custGeom>
          <a:solidFill>
            <a:srgbClr val="000000">
              <a:alpha val="0"/>
            </a:srgbClr>
          </a:solidFill>
          <a:ln w="12700">
            <a:solidFill>
              <a:srgbClr val="FF3300">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0175" tIns="40087" rIns="80175" bIns="40087" rtlCol="0" anchor="ctr"/>
          <a:lstStyle/>
          <a:p>
            <a:pPr algn="ctr"/>
            <a:endParaRPr lang="zh-CN" altLang="en-US"/>
          </a:p>
        </p:txBody>
      </p:sp>
      <p:sp>
        <p:nvSpPr>
          <p:cNvPr id="13" name="Freeform 3"/>
          <p:cNvSpPr/>
          <p:nvPr/>
        </p:nvSpPr>
        <p:spPr>
          <a:xfrm>
            <a:off x="5295831" y="3880811"/>
            <a:ext cx="1805332" cy="763959"/>
          </a:xfrm>
          <a:custGeom>
            <a:avLst/>
            <a:gdLst>
              <a:gd name="connsiteX0" fmla="*/ 6350 w 2111235"/>
              <a:gd name="connsiteY0" fmla="*/ 835418 h 841768"/>
              <a:gd name="connsiteX1" fmla="*/ 2104885 w 2111235"/>
              <a:gd name="connsiteY1" fmla="*/ 6350 h 841768"/>
            </a:gdLst>
            <a:ahLst/>
            <a:cxnLst>
              <a:cxn ang="0">
                <a:pos x="connsiteX0" y="connsiteY0"/>
              </a:cxn>
              <a:cxn ang="1">
                <a:pos x="connsiteX1" y="connsiteY1"/>
              </a:cxn>
            </a:cxnLst>
            <a:rect l="l" t="t" r="r" b="b"/>
            <a:pathLst>
              <a:path w="2111235" h="841768">
                <a:moveTo>
                  <a:pt x="6350" y="835418"/>
                </a:moveTo>
                <a:lnTo>
                  <a:pt x="2104885" y="6350"/>
                </a:lnTo>
              </a:path>
            </a:pathLst>
          </a:custGeom>
          <a:ln w="12700">
            <a:solidFill>
              <a:srgbClr val="3333C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4" name="Freeform 3"/>
          <p:cNvSpPr/>
          <p:nvPr/>
        </p:nvSpPr>
        <p:spPr>
          <a:xfrm>
            <a:off x="5307539" y="5122882"/>
            <a:ext cx="1793624" cy="925771"/>
          </a:xfrm>
          <a:custGeom>
            <a:avLst/>
            <a:gdLst>
              <a:gd name="connsiteX0" fmla="*/ 6350 w 2097544"/>
              <a:gd name="connsiteY0" fmla="*/ 6350 h 1020063"/>
              <a:gd name="connsiteX1" fmla="*/ 2091194 w 2097544"/>
              <a:gd name="connsiteY1" fmla="*/ 1013714 h 1020063"/>
            </a:gdLst>
            <a:ahLst/>
            <a:cxnLst>
              <a:cxn ang="0">
                <a:pos x="connsiteX0" y="connsiteY0"/>
              </a:cxn>
              <a:cxn ang="1">
                <a:pos x="connsiteX1" y="connsiteY1"/>
              </a:cxn>
            </a:cxnLst>
            <a:rect l="l" t="t" r="r" b="b"/>
            <a:pathLst>
              <a:path w="2097544" h="1020063">
                <a:moveTo>
                  <a:pt x="6350" y="6350"/>
                </a:moveTo>
                <a:lnTo>
                  <a:pt x="2091194" y="1013714"/>
                </a:lnTo>
              </a:path>
            </a:pathLst>
          </a:custGeom>
          <a:ln w="12700">
            <a:solidFill>
              <a:srgbClr val="3333CC">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5" name="Freeform 3"/>
          <p:cNvSpPr/>
          <p:nvPr/>
        </p:nvSpPr>
        <p:spPr>
          <a:xfrm>
            <a:off x="5217015" y="1319872"/>
            <a:ext cx="171212" cy="3580187"/>
          </a:xfrm>
          <a:custGeom>
            <a:avLst/>
            <a:gdLst>
              <a:gd name="connsiteX0" fmla="*/ 171648 w 200223"/>
              <a:gd name="connsiteY0" fmla="*/ 28575 h 3944835"/>
              <a:gd name="connsiteX1" fmla="*/ 29916 w 200223"/>
              <a:gd name="connsiteY1" fmla="*/ 2331288 h 3944835"/>
              <a:gd name="connsiteX2" fmla="*/ 100019 w 200223"/>
              <a:gd name="connsiteY2" fmla="*/ 3916260 h 3944835"/>
            </a:gdLst>
            <a:ahLst/>
            <a:cxnLst>
              <a:cxn ang="0">
                <a:pos x="connsiteX0" y="connsiteY0"/>
              </a:cxn>
              <a:cxn ang="1">
                <a:pos x="connsiteX1" y="connsiteY1"/>
              </a:cxn>
              <a:cxn ang="2">
                <a:pos x="connsiteX2" y="connsiteY2"/>
              </a:cxn>
            </a:cxnLst>
            <a:rect l="l" t="t" r="r" b="b"/>
            <a:pathLst>
              <a:path w="200223" h="3944835">
                <a:moveTo>
                  <a:pt x="171648" y="28575"/>
                </a:moveTo>
                <a:cubicBezTo>
                  <a:pt x="106116" y="854570"/>
                  <a:pt x="40583" y="1683588"/>
                  <a:pt x="29916" y="2331288"/>
                </a:cubicBezTo>
                <a:cubicBezTo>
                  <a:pt x="17711" y="2978988"/>
                  <a:pt x="89351" y="3652634"/>
                  <a:pt x="100019" y="3916260"/>
                </a:cubicBezTo>
              </a:path>
            </a:pathLst>
          </a:custGeom>
          <a:ln w="50800">
            <a:solidFill>
              <a:srgbClr val="B2B2B2">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6" name="Freeform 3"/>
          <p:cNvSpPr/>
          <p:nvPr/>
        </p:nvSpPr>
        <p:spPr>
          <a:xfrm>
            <a:off x="5278108" y="4848195"/>
            <a:ext cx="357735" cy="1644719"/>
          </a:xfrm>
          <a:custGeom>
            <a:avLst/>
            <a:gdLst>
              <a:gd name="connsiteX0" fmla="*/ 28575 w 418350"/>
              <a:gd name="connsiteY0" fmla="*/ 28575 h 1812237"/>
              <a:gd name="connsiteX1" fmla="*/ 100203 w 418350"/>
              <a:gd name="connsiteY1" fmla="*/ 891184 h 1812237"/>
              <a:gd name="connsiteX2" fmla="*/ 173380 w 418350"/>
              <a:gd name="connsiteY2" fmla="*/ 1468780 h 1812237"/>
              <a:gd name="connsiteX3" fmla="*/ 244970 w 418350"/>
              <a:gd name="connsiteY3" fmla="*/ 1756816 h 1812237"/>
              <a:gd name="connsiteX4" fmla="*/ 389775 w 418350"/>
              <a:gd name="connsiteY4" fmla="*/ 1756816 h 1812237"/>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8350" h="1812237">
                <a:moveTo>
                  <a:pt x="28575" y="28575"/>
                </a:moveTo>
                <a:cubicBezTo>
                  <a:pt x="52971" y="339471"/>
                  <a:pt x="77330" y="651916"/>
                  <a:pt x="100203" y="891184"/>
                </a:cubicBezTo>
                <a:cubicBezTo>
                  <a:pt x="124612" y="1131989"/>
                  <a:pt x="150507" y="1323975"/>
                  <a:pt x="173380" y="1468780"/>
                </a:cubicBezTo>
                <a:cubicBezTo>
                  <a:pt x="197739" y="1612011"/>
                  <a:pt x="208407" y="1709534"/>
                  <a:pt x="244970" y="1756816"/>
                </a:cubicBezTo>
                <a:cubicBezTo>
                  <a:pt x="281571" y="1804047"/>
                  <a:pt x="334911" y="1781175"/>
                  <a:pt x="389775" y="1756816"/>
                </a:cubicBezTo>
              </a:path>
            </a:pathLst>
          </a:custGeom>
          <a:ln w="50800">
            <a:solidFill>
              <a:srgbClr val="0000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7" name="Freeform 3"/>
          <p:cNvSpPr/>
          <p:nvPr/>
        </p:nvSpPr>
        <p:spPr>
          <a:xfrm>
            <a:off x="5124879" y="2316286"/>
            <a:ext cx="429605" cy="58979"/>
          </a:xfrm>
          <a:custGeom>
            <a:avLst/>
            <a:gdLst>
              <a:gd name="connsiteX0" fmla="*/ 12700 w 502399"/>
              <a:gd name="connsiteY0" fmla="*/ 12700 h 64985"/>
              <a:gd name="connsiteX1" fmla="*/ 489699 w 502399"/>
              <a:gd name="connsiteY1" fmla="*/ 52285 h 64985"/>
            </a:gdLst>
            <a:ahLst/>
            <a:cxnLst>
              <a:cxn ang="0">
                <a:pos x="connsiteX0" y="connsiteY0"/>
              </a:cxn>
              <a:cxn ang="1">
                <a:pos x="connsiteX1" y="connsiteY1"/>
              </a:cxn>
            </a:cxnLst>
            <a:rect l="l" t="t" r="r" b="b"/>
            <a:pathLst>
              <a:path w="502399" h="64985">
                <a:moveTo>
                  <a:pt x="12700" y="12700"/>
                </a:moveTo>
                <a:lnTo>
                  <a:pt x="489699" y="52285"/>
                </a:lnTo>
              </a:path>
            </a:pathLst>
          </a:custGeom>
          <a:ln w="254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sp>
        <p:nvSpPr>
          <p:cNvPr id="18" name="Freeform 3"/>
          <p:cNvSpPr/>
          <p:nvPr/>
        </p:nvSpPr>
        <p:spPr>
          <a:xfrm>
            <a:off x="5275178" y="4788394"/>
            <a:ext cx="130319" cy="178435"/>
          </a:xfrm>
          <a:custGeom>
            <a:avLst/>
            <a:gdLst>
              <a:gd name="connsiteX0" fmla="*/ 38100 w 152400"/>
              <a:gd name="connsiteY0" fmla="*/ 38100 h 196608"/>
              <a:gd name="connsiteX1" fmla="*/ 38100 w 152400"/>
              <a:gd name="connsiteY1" fmla="*/ 158508 h 196608"/>
            </a:gdLst>
            <a:ahLst/>
            <a:cxnLst>
              <a:cxn ang="0">
                <a:pos x="connsiteX0" y="connsiteY0"/>
              </a:cxn>
              <a:cxn ang="1">
                <a:pos x="connsiteX1" y="connsiteY1"/>
              </a:cxn>
            </a:cxnLst>
            <a:rect l="l" t="t" r="r" b="b"/>
            <a:pathLst>
              <a:path w="152400" h="196608">
                <a:moveTo>
                  <a:pt x="38100" y="38100"/>
                </a:moveTo>
                <a:lnTo>
                  <a:pt x="38100" y="158508"/>
                </a:lnTo>
              </a:path>
            </a:pathLst>
          </a:custGeom>
          <a:ln w="76200">
            <a:solidFill>
              <a:srgbClr val="FFFF00">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80175" tIns="40087" rIns="80175" bIns="40087" rtlCol="0" anchor="ctr"/>
          <a:lstStyle/>
          <a:p>
            <a:pPr algn="ctr"/>
            <a:endParaRPr lang="zh-CN" altLang="en-US"/>
          </a:p>
        </p:txBody>
      </p:sp>
      <p:pic>
        <p:nvPicPr>
          <p:cNvPr id="1027" name="Picture 3"/>
          <p:cNvPicPr>
            <a:picLocks noChangeAspect="1" noChangeArrowheads="1"/>
          </p:cNvPicPr>
          <p:nvPr/>
        </p:nvPicPr>
        <p:blipFill>
          <a:blip r:embed="rId2"/>
          <a:srcRect/>
          <a:stretch>
            <a:fillRect/>
          </a:stretch>
        </p:blipFill>
        <p:spPr bwMode="auto">
          <a:xfrm>
            <a:off x="640735" y="1129554"/>
            <a:ext cx="7862537" cy="69156"/>
          </a:xfrm>
          <a:prstGeom prst="rect">
            <a:avLst/>
          </a:prstGeom>
          <a:noFill/>
        </p:spPr>
      </p:pic>
      <p:pic>
        <p:nvPicPr>
          <p:cNvPr id="19" name="Picture 3"/>
          <p:cNvPicPr>
            <a:picLocks noChangeAspect="1" noChangeArrowheads="1"/>
          </p:cNvPicPr>
          <p:nvPr/>
        </p:nvPicPr>
        <p:blipFill>
          <a:blip r:embed="rId3"/>
          <a:srcRect/>
          <a:stretch>
            <a:fillRect/>
          </a:stretch>
        </p:blipFill>
        <p:spPr bwMode="auto">
          <a:xfrm>
            <a:off x="847073" y="1844168"/>
            <a:ext cx="4463401" cy="4633472"/>
          </a:xfrm>
          <a:prstGeom prst="rect">
            <a:avLst/>
          </a:prstGeom>
          <a:noFill/>
        </p:spPr>
      </p:pic>
      <p:pic>
        <p:nvPicPr>
          <p:cNvPr id="20" name="Picture 3"/>
          <p:cNvPicPr>
            <a:picLocks noChangeAspect="1" noChangeArrowheads="1"/>
          </p:cNvPicPr>
          <p:nvPr/>
        </p:nvPicPr>
        <p:blipFill>
          <a:blip r:embed="rId4"/>
          <a:srcRect/>
          <a:stretch>
            <a:fillRect/>
          </a:stretch>
        </p:blipFill>
        <p:spPr bwMode="auto">
          <a:xfrm>
            <a:off x="7167507" y="3849701"/>
            <a:ext cx="466975" cy="2224528"/>
          </a:xfrm>
          <a:prstGeom prst="rect">
            <a:avLst/>
          </a:prstGeom>
          <a:noFill/>
        </p:spPr>
      </p:pic>
      <p:pic>
        <p:nvPicPr>
          <p:cNvPr id="21" name="Picture 3"/>
          <p:cNvPicPr>
            <a:picLocks noChangeAspect="1" noChangeArrowheads="1"/>
          </p:cNvPicPr>
          <p:nvPr/>
        </p:nvPicPr>
        <p:blipFill>
          <a:blip r:embed="rId5"/>
          <a:srcRect/>
          <a:stretch>
            <a:fillRect/>
          </a:stretch>
        </p:blipFill>
        <p:spPr bwMode="auto">
          <a:xfrm>
            <a:off x="651595" y="311207"/>
            <a:ext cx="7840817" cy="6235593"/>
          </a:xfrm>
          <a:prstGeom prst="rect">
            <a:avLst/>
          </a:prstGeom>
          <a:noFill/>
        </p:spPr>
      </p:pic>
      <p:sp>
        <p:nvSpPr>
          <p:cNvPr id="2" name="TextBox 1"/>
          <p:cNvSpPr txBox="1"/>
          <p:nvPr/>
        </p:nvSpPr>
        <p:spPr>
          <a:xfrm>
            <a:off x="5842604" y="2224531"/>
            <a:ext cx="881652" cy="309783"/>
          </a:xfrm>
          <a:prstGeom prst="rect">
            <a:avLst/>
          </a:prstGeom>
          <a:noFill/>
        </p:spPr>
        <p:txBody>
          <a:bodyPr wrap="none" lIns="0" tIns="0" rIns="0" bIns="40087" rtlCol="0">
            <a:spAutoFit/>
          </a:bodyPr>
          <a:lstStyle/>
          <a:p>
            <a:pPr>
              <a:lnSpc>
                <a:spcPts val="2104"/>
              </a:lnSpc>
            </a:pPr>
            <a:r>
              <a:rPr lang="en-US" altLang="zh-CN" sz="2500" dirty="0">
                <a:solidFill>
                  <a:srgbClr val="FFFFFF"/>
                </a:solidFill>
                <a:latin typeface="Segoe UI" pitchFamily="18" charset="0"/>
                <a:cs typeface="Segoe UI" pitchFamily="18" charset="0"/>
              </a:rPr>
              <a:t>0.014”</a:t>
            </a:r>
          </a:p>
        </p:txBody>
      </p:sp>
      <p:sp>
        <p:nvSpPr>
          <p:cNvPr id="22" name="TextBox 1"/>
          <p:cNvSpPr txBox="1"/>
          <p:nvPr/>
        </p:nvSpPr>
        <p:spPr>
          <a:xfrm>
            <a:off x="4767480" y="5728450"/>
            <a:ext cx="570669" cy="271311"/>
          </a:xfrm>
          <a:prstGeom prst="rect">
            <a:avLst/>
          </a:prstGeom>
          <a:noFill/>
        </p:spPr>
        <p:txBody>
          <a:bodyPr wrap="none" lIns="0" tIns="0" rIns="0" bIns="40087" rtlCol="0">
            <a:spAutoFit/>
          </a:bodyPr>
          <a:lstStyle/>
          <a:p>
            <a:pPr>
              <a:lnSpc>
                <a:spcPts val="1841"/>
              </a:lnSpc>
            </a:pPr>
            <a:r>
              <a:rPr lang="en-US" altLang="zh-CN" sz="2100" dirty="0">
                <a:solidFill>
                  <a:srgbClr val="FFFFFF"/>
                </a:solidFill>
                <a:latin typeface="Segoe UI" pitchFamily="18" charset="0"/>
                <a:cs typeface="Segoe UI" pitchFamily="18" charset="0"/>
              </a:rPr>
              <a:t>3</a:t>
            </a:r>
            <a:r>
              <a:rPr lang="en-US" altLang="zh-CN" sz="2100" dirty="0">
                <a:latin typeface="Times New Roman" pitchFamily="18" charset="0"/>
                <a:cs typeface="Times New Roman" pitchFamily="18" charset="0"/>
              </a:rPr>
              <a:t> </a:t>
            </a:r>
            <a:r>
              <a:rPr lang="en-US" altLang="zh-CN" sz="2100" dirty="0">
                <a:solidFill>
                  <a:srgbClr val="FFFFFF"/>
                </a:solidFill>
                <a:latin typeface="Segoe UI" pitchFamily="18" charset="0"/>
                <a:cs typeface="Segoe UI" pitchFamily="18" charset="0"/>
              </a:rPr>
              <a:t>cm</a:t>
            </a:r>
          </a:p>
        </p:txBody>
      </p:sp>
      <p:sp>
        <p:nvSpPr>
          <p:cNvPr id="23" name="TextBox 1"/>
          <p:cNvSpPr txBox="1"/>
          <p:nvPr/>
        </p:nvSpPr>
        <p:spPr>
          <a:xfrm>
            <a:off x="1607260" y="645462"/>
            <a:ext cx="5762668" cy="412375"/>
          </a:xfrm>
          <a:prstGeom prst="rect">
            <a:avLst/>
          </a:prstGeom>
          <a:noFill/>
        </p:spPr>
        <p:txBody>
          <a:bodyPr wrap="none" lIns="0" tIns="0" rIns="0" bIns="40087" rtlCol="0">
            <a:spAutoFit/>
          </a:bodyPr>
          <a:lstStyle/>
          <a:p>
            <a:pPr>
              <a:lnSpc>
                <a:spcPts val="2893"/>
              </a:lnSpc>
            </a:pPr>
            <a:r>
              <a:rPr lang="en-US" altLang="zh-CN" sz="3200" dirty="0">
                <a:solidFill>
                  <a:srgbClr val="FFFF00"/>
                </a:solidFill>
                <a:latin typeface="Segoe UI" pitchFamily="18" charset="0"/>
                <a:cs typeface="Segoe UI" pitchFamily="18" charset="0"/>
              </a:rPr>
              <a:t>Pressure</a:t>
            </a:r>
            <a:r>
              <a:rPr lang="en-US" altLang="zh-CN" sz="3200" dirty="0">
                <a:latin typeface="Times New Roman" pitchFamily="18" charset="0"/>
                <a:cs typeface="Times New Roman" pitchFamily="18" charset="0"/>
              </a:rPr>
              <a:t> </a:t>
            </a:r>
            <a:r>
              <a:rPr lang="en-US" altLang="zh-CN" sz="3200" dirty="0">
                <a:solidFill>
                  <a:srgbClr val="FFFF00"/>
                </a:solidFill>
                <a:latin typeface="Segoe UI" pitchFamily="18" charset="0"/>
                <a:cs typeface="Segoe UI" pitchFamily="18" charset="0"/>
              </a:rPr>
              <a:t>Monitoring</a:t>
            </a:r>
            <a:r>
              <a:rPr lang="en-US" altLang="zh-CN" sz="3200" dirty="0">
                <a:latin typeface="Times New Roman" pitchFamily="18" charset="0"/>
                <a:cs typeface="Times New Roman" pitchFamily="18" charset="0"/>
              </a:rPr>
              <a:t> </a:t>
            </a:r>
            <a:r>
              <a:rPr lang="en-US" altLang="zh-CN" sz="3200" dirty="0">
                <a:solidFill>
                  <a:srgbClr val="FFFF00"/>
                </a:solidFill>
                <a:latin typeface="Segoe UI" pitchFamily="18" charset="0"/>
                <a:cs typeface="Segoe UI" pitchFamily="18" charset="0"/>
              </a:rPr>
              <a:t>Guide</a:t>
            </a:r>
            <a:r>
              <a:rPr lang="en-US" altLang="zh-CN" sz="3200" dirty="0">
                <a:latin typeface="Times New Roman" pitchFamily="18" charset="0"/>
                <a:cs typeface="Times New Roman" pitchFamily="18" charset="0"/>
              </a:rPr>
              <a:t> </a:t>
            </a:r>
            <a:r>
              <a:rPr lang="en-US" altLang="zh-CN" sz="3200" dirty="0">
                <a:solidFill>
                  <a:srgbClr val="FFFF00"/>
                </a:solidFill>
                <a:latin typeface="Segoe UI" pitchFamily="18" charset="0"/>
                <a:cs typeface="Segoe UI" pitchFamily="18" charset="0"/>
              </a:rPr>
              <a:t>Wire</a:t>
            </a:r>
          </a:p>
        </p:txBody>
      </p:sp>
    </p:spTree>
    <p:extLst>
      <p:ext uri="{BB962C8B-B14F-4D97-AF65-F5344CB8AC3E}">
        <p14:creationId xmlns="" xmlns:p14="http://schemas.microsoft.com/office/powerpoint/2010/main" val="2923123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l="12884" t="11458" r="16838" b="3125"/>
          <a:stretch>
            <a:fillRect/>
          </a:stretch>
        </p:blipFill>
        <p:spPr bwMode="auto">
          <a:xfrm>
            <a:off x="0" y="152400"/>
            <a:ext cx="9144000" cy="62484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248400"/>
          </a:xfrm>
        </p:spPr>
        <p:txBody>
          <a:bodyPr>
            <a:normAutofit/>
          </a:bodyPr>
          <a:lstStyle/>
          <a:p>
            <a:pPr algn="ctr" fontAlgn="base">
              <a:buNone/>
            </a:pPr>
            <a:r>
              <a:rPr lang="en-US" sz="4000" dirty="0"/>
              <a:t>Pressure</a:t>
            </a:r>
            <a:r>
              <a:rPr lang="en-US" sz="4000" u="sng" dirty="0">
                <a:solidFill>
                  <a:srgbClr val="FF0000"/>
                </a:solidFill>
              </a:rPr>
              <a:t> </a:t>
            </a:r>
            <a:r>
              <a:rPr lang="en-US" sz="4000" dirty="0"/>
              <a:t>Measurement</a:t>
            </a:r>
            <a:endParaRPr lang="en-US" sz="2800" dirty="0" smtClean="0"/>
          </a:p>
          <a:p>
            <a:pPr fontAlgn="base">
              <a:buNone/>
            </a:pPr>
            <a:endParaRPr lang="en-US" sz="2800" dirty="0" smtClean="0"/>
          </a:p>
          <a:p>
            <a:pPr fontAlgn="base">
              <a:buNone/>
            </a:pPr>
            <a:r>
              <a:rPr lang="en-US" sz="2800" dirty="0" smtClean="0"/>
              <a:t>Step 1: Zero the Pressure System to the Atmosphere</a:t>
            </a:r>
          </a:p>
          <a:p>
            <a:pPr fontAlgn="base">
              <a:buNone/>
            </a:pPr>
            <a:r>
              <a:rPr lang="en-US" sz="2800" dirty="0" smtClean="0"/>
              <a:t>Step 2: Insert the Pressure Sensor Guide Wire Into the Guide and Equalize the 2 Pressures </a:t>
            </a:r>
          </a:p>
          <a:p>
            <a:pPr fontAlgn="base">
              <a:buNone/>
            </a:pPr>
            <a:r>
              <a:rPr lang="en-US" sz="2800" dirty="0" smtClean="0"/>
              <a:t>Step 3: Advance the Pressure Wire Sensor Distal to the Region of Interest</a:t>
            </a:r>
          </a:p>
          <a:p>
            <a:pPr fontAlgn="base">
              <a:buNone/>
            </a:pPr>
            <a:r>
              <a:rPr lang="en-US" sz="2800" dirty="0" smtClean="0"/>
              <a:t>Step 4: Induce Maximal Hyperemia</a:t>
            </a:r>
          </a:p>
          <a:p>
            <a:pPr fontAlgn="base">
              <a:buNone/>
            </a:pPr>
            <a:r>
              <a:rPr lang="en-US" sz="2800" dirty="0" smtClean="0"/>
              <a:t>Step 5: Wire Pullback to Check for Signal Drift</a:t>
            </a:r>
          </a:p>
        </p:txBody>
      </p:sp>
    </p:spTree>
    <p:extLst>
      <p:ext uri="{BB962C8B-B14F-4D97-AF65-F5344CB8AC3E}">
        <p14:creationId xmlns="" xmlns:p14="http://schemas.microsoft.com/office/powerpoint/2010/main" val="3635950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Key Points of Performance of Fractional Flow Reserve (FFR) Measurements</a:t>
            </a:r>
          </a:p>
        </p:txBody>
      </p:sp>
      <p:sp>
        <p:nvSpPr>
          <p:cNvPr id="3" name="Content Placeholder 2"/>
          <p:cNvSpPr>
            <a:spLocks noGrp="1"/>
          </p:cNvSpPr>
          <p:nvPr>
            <p:ph idx="1"/>
          </p:nvPr>
        </p:nvSpPr>
        <p:spPr/>
        <p:txBody>
          <a:bodyPr>
            <a:normAutofit fontScale="85000" lnSpcReduction="20000"/>
          </a:bodyPr>
          <a:lstStyle/>
          <a:p>
            <a:pPr>
              <a:buNone/>
            </a:pPr>
            <a:r>
              <a:rPr lang="en-US" b="1" dirty="0" smtClean="0"/>
              <a:t>Patient preparation</a:t>
            </a:r>
          </a:p>
          <a:p>
            <a:pPr>
              <a:buNone/>
            </a:pPr>
            <a:r>
              <a:rPr lang="en-US" dirty="0" smtClean="0"/>
              <a:t>• Routinely obtain informed consent for FFR prior to every diagnostic coronary angiogram.</a:t>
            </a:r>
          </a:p>
          <a:p>
            <a:pPr>
              <a:buNone/>
            </a:pPr>
            <a:r>
              <a:rPr lang="en-US" dirty="0" smtClean="0"/>
              <a:t>• Medication for FFR identical to PCI.</a:t>
            </a:r>
          </a:p>
          <a:p>
            <a:pPr>
              <a:buNone/>
            </a:pPr>
            <a:r>
              <a:rPr lang="en-US" dirty="0" smtClean="0"/>
              <a:t>• Use a large </a:t>
            </a:r>
            <a:r>
              <a:rPr lang="en-US" dirty="0" err="1" smtClean="0"/>
              <a:t>calibre</a:t>
            </a:r>
            <a:r>
              <a:rPr lang="en-US" dirty="0" smtClean="0"/>
              <a:t> access in the femoral or </a:t>
            </a:r>
            <a:r>
              <a:rPr lang="en-US" dirty="0" err="1" smtClean="0"/>
              <a:t>cubital</a:t>
            </a:r>
            <a:r>
              <a:rPr lang="en-US" dirty="0" smtClean="0"/>
              <a:t> vein for peripheral adenosine application.</a:t>
            </a:r>
          </a:p>
          <a:p>
            <a:pPr>
              <a:buNone/>
            </a:pPr>
            <a:r>
              <a:rPr lang="en-US" dirty="0" smtClean="0"/>
              <a:t>• Beta-blockers do not need to be interrupted.</a:t>
            </a:r>
          </a:p>
          <a:p>
            <a:pPr>
              <a:buNone/>
            </a:pPr>
            <a:r>
              <a:rPr lang="en-US" dirty="0" smtClean="0"/>
              <a:t>• Caffeine &gt;1 hour prior to FFR measurement has no clinically-relevant effect.</a:t>
            </a:r>
          </a:p>
          <a:p>
            <a:pPr>
              <a:buNone/>
            </a:pPr>
            <a:r>
              <a:rPr lang="en-US" dirty="0" smtClean="0"/>
              <a:t>• </a:t>
            </a:r>
            <a:r>
              <a:rPr lang="en-US" dirty="0" err="1" smtClean="0"/>
              <a:t>Theophylline</a:t>
            </a:r>
            <a:r>
              <a:rPr lang="en-US" dirty="0" smtClean="0"/>
              <a:t> should be interrupted 12 hours prior to FFR.</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a:buNone/>
            </a:pPr>
            <a:r>
              <a:rPr lang="en-US" b="1" dirty="0" smtClean="0"/>
              <a:t>Catheter selection and positioning</a:t>
            </a:r>
          </a:p>
          <a:p>
            <a:pPr>
              <a:buNone/>
            </a:pPr>
            <a:r>
              <a:rPr lang="en-US" dirty="0" smtClean="0"/>
              <a:t>• Use guiding catheters (at least 5F) without side holes.</a:t>
            </a:r>
          </a:p>
          <a:p>
            <a:pPr>
              <a:buNone/>
            </a:pPr>
            <a:r>
              <a:rPr lang="en-US" dirty="0" smtClean="0"/>
              <a:t>• Ascertain coaxial catheter position in the coronary </a:t>
            </a:r>
            <a:r>
              <a:rPr lang="en-US" dirty="0" err="1" smtClean="0"/>
              <a:t>ostium</a:t>
            </a:r>
            <a:r>
              <a:rPr lang="en-US" dirty="0" smtClean="0"/>
              <a:t>.</a:t>
            </a:r>
          </a:p>
          <a:p>
            <a:pPr>
              <a:buNone/>
            </a:pPr>
            <a:r>
              <a:rPr lang="en-US" dirty="0" smtClean="0"/>
              <a:t>• Disengage guiding catheter from </a:t>
            </a:r>
            <a:r>
              <a:rPr lang="en-US" dirty="0" err="1" smtClean="0"/>
              <a:t>ostium</a:t>
            </a:r>
            <a:r>
              <a:rPr lang="en-US" dirty="0" smtClean="0"/>
              <a:t> for pressure calibration, </a:t>
            </a:r>
            <a:r>
              <a:rPr lang="en-US" dirty="0" err="1" smtClean="0"/>
              <a:t>equalisation</a:t>
            </a:r>
            <a:r>
              <a:rPr lang="en-US" dirty="0" smtClean="0"/>
              <a:t> and recording of pd/pa if there are doubts about the catheter potentially obstructing the </a:t>
            </a:r>
            <a:r>
              <a:rPr lang="en-US" dirty="0" err="1" smtClean="0"/>
              <a:t>ostium</a:t>
            </a:r>
            <a:r>
              <a:rPr lang="en-US" dirty="0" smtClean="0"/>
              <a:t>.</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Calibration</a:t>
            </a:r>
            <a:br>
              <a:rPr lang="en-US" sz="3600" b="1" dirty="0" smtClean="0"/>
            </a:br>
            <a:endParaRPr lang="en-US" sz="3600"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 Before starting FFR measurement, ensure proper zeroing of the aortic pressure.</a:t>
            </a:r>
          </a:p>
          <a:p>
            <a:pPr>
              <a:buNone/>
            </a:pPr>
            <a:r>
              <a:rPr lang="en-US" dirty="0" smtClean="0"/>
              <a:t>• Flush the FFR wire, lay flat when connecting/calibrating and do not move.</a:t>
            </a:r>
          </a:p>
          <a:p>
            <a:pPr>
              <a:buNone/>
            </a:pPr>
            <a:r>
              <a:rPr lang="en-US" dirty="0" smtClean="0"/>
              <a:t>• Before </a:t>
            </a:r>
            <a:r>
              <a:rPr lang="en-US" dirty="0" err="1" smtClean="0"/>
              <a:t>equalisation</a:t>
            </a:r>
            <a:r>
              <a:rPr lang="en-US" dirty="0" smtClean="0"/>
              <a:t> of pressures, advance the FFR wire into the coronary artery until the pressure sensor is positioned precisely at the end of the guide catheter.</a:t>
            </a:r>
          </a:p>
          <a:p>
            <a:pPr>
              <a:buNone/>
            </a:pPr>
            <a:r>
              <a:rPr lang="en-US" dirty="0" smtClean="0"/>
              <a:t>• Before </a:t>
            </a:r>
            <a:r>
              <a:rPr lang="en-US" dirty="0" err="1" smtClean="0"/>
              <a:t>equalisation</a:t>
            </a:r>
            <a:r>
              <a:rPr lang="en-US" dirty="0" smtClean="0"/>
              <a:t> of pressures, flush the guide catheter in order to remove the viscous contrast agent.</a:t>
            </a:r>
          </a:p>
          <a:p>
            <a:pPr>
              <a:buNone/>
            </a:pPr>
            <a:r>
              <a:rPr lang="en-US" dirty="0" smtClean="0"/>
              <a:t>• Before </a:t>
            </a:r>
            <a:r>
              <a:rPr lang="en-US" dirty="0" err="1" smtClean="0"/>
              <a:t>equalisation</a:t>
            </a:r>
            <a:r>
              <a:rPr lang="en-US" dirty="0" smtClean="0"/>
              <a:t> of pressures, remove the introducer and close the haemostatic valve.</a:t>
            </a:r>
          </a:p>
          <a:p>
            <a:pPr>
              <a:buNone/>
            </a:pPr>
            <a:r>
              <a:rPr lang="en-US" dirty="0" smtClean="0"/>
              <a:t>• Pressure curves are typically averaged across three-to-five heartbeats. Therefore, pressure </a:t>
            </a:r>
            <a:r>
              <a:rPr lang="en-US" dirty="0" err="1" smtClean="0"/>
              <a:t>equalisation</a:t>
            </a:r>
            <a:r>
              <a:rPr lang="en-US" dirty="0" smtClean="0"/>
              <a:t> requires some time, and no </a:t>
            </a:r>
            <a:r>
              <a:rPr lang="en-US" dirty="0" err="1" smtClean="0"/>
              <a:t>artefacts</a:t>
            </a:r>
            <a:r>
              <a:rPr lang="en-US" dirty="0" smtClean="0"/>
              <a:t> should occur during that time</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Autofit/>
          </a:bodyPr>
          <a:lstStyle/>
          <a:p>
            <a:r>
              <a:rPr lang="en-US" sz="3600" b="1" dirty="0" smtClean="0"/>
              <a:t>Positioning of the FFR wire or </a:t>
            </a:r>
            <a:r>
              <a:rPr lang="en-US" sz="3600" b="1" dirty="0" err="1" smtClean="0"/>
              <a:t>microcatheter</a:t>
            </a:r>
            <a:r>
              <a:rPr lang="en-US" sz="3600" b="1" dirty="0" smtClean="0"/>
              <a:t/>
            </a:r>
            <a:br>
              <a:rPr lang="en-US" sz="3600" b="1" dirty="0" smtClean="0"/>
            </a:br>
            <a:endParaRPr lang="en-US" sz="3600"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Pressure sensor should be positioned in the main vessel directly downstream the most distal </a:t>
            </a:r>
            <a:r>
              <a:rPr lang="en-US" dirty="0" err="1" smtClean="0"/>
              <a:t>leasion</a:t>
            </a:r>
            <a:r>
              <a:rPr lang="en-US" dirty="0" smtClean="0"/>
              <a:t>.</a:t>
            </a:r>
          </a:p>
          <a:p>
            <a:pPr>
              <a:buNone/>
            </a:pPr>
            <a:r>
              <a:rPr lang="en-US" dirty="0" smtClean="0"/>
              <a:t>• A second wire, in addition to the pressure sensor, could result in </a:t>
            </a:r>
            <a:r>
              <a:rPr lang="en-US" dirty="0" err="1" smtClean="0"/>
              <a:t>artefacts</a:t>
            </a:r>
            <a:r>
              <a:rPr lang="en-US" dirty="0" smtClean="0"/>
              <a:t>, and should therefore be avoided.</a:t>
            </a:r>
          </a:p>
          <a:p>
            <a:pPr>
              <a:buNone/>
            </a:pPr>
            <a:r>
              <a:rPr lang="en-US" dirty="0" smtClean="0"/>
              <a:t>• Be careful of </a:t>
            </a:r>
            <a:r>
              <a:rPr lang="en-US" dirty="0" err="1" smtClean="0"/>
              <a:t>artefacts</a:t>
            </a:r>
            <a:r>
              <a:rPr lang="en-US" dirty="0" smtClean="0"/>
              <a:t>: the sensor could interact with the vessel wall, especially in cases of a narrow vessel </a:t>
            </a:r>
            <a:r>
              <a:rPr lang="en-US" dirty="0" err="1" smtClean="0"/>
              <a:t>calibre</a:t>
            </a:r>
            <a:r>
              <a:rPr lang="en-US" dirty="0" smtClean="0"/>
              <a:t> or severe </a:t>
            </a:r>
            <a:r>
              <a:rPr lang="en-US" dirty="0" err="1" smtClean="0"/>
              <a:t>tortuosity</a:t>
            </a:r>
            <a:r>
              <a:rPr lang="en-US" dirty="0" smtClean="0"/>
              <a:t>.</a:t>
            </a:r>
          </a:p>
          <a:p>
            <a:pPr>
              <a:buNone/>
            </a:pPr>
            <a:r>
              <a:rPr lang="en-US" dirty="0" smtClean="0"/>
              <a:t>• Viscous contrast agent in the coronary artery can affect the gradient pd/pa.</a:t>
            </a:r>
          </a:p>
          <a:p>
            <a:pPr>
              <a:buNone/>
            </a:pPr>
            <a:r>
              <a:rPr lang="en-US" dirty="0" smtClean="0"/>
              <a:t>• In the case of a resting gradient &lt;0.80, measurement under </a:t>
            </a:r>
            <a:r>
              <a:rPr lang="en-US" dirty="0" err="1" smtClean="0"/>
              <a:t>hyperaemia</a:t>
            </a:r>
            <a:r>
              <a:rPr lang="en-US" dirty="0" smtClean="0"/>
              <a:t> is not necessarily required in order to make a clinical decision.</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b="1" dirty="0" err="1" smtClean="0"/>
              <a:t>Hyperaemia</a:t>
            </a:r>
            <a:endParaRPr lang="en-US" sz="4000" dirty="0"/>
          </a:p>
        </p:txBody>
      </p:sp>
      <p:sp>
        <p:nvSpPr>
          <p:cNvPr id="3" name="Content Placeholder 2"/>
          <p:cNvSpPr>
            <a:spLocks noGrp="1"/>
          </p:cNvSpPr>
          <p:nvPr>
            <p:ph idx="1"/>
          </p:nvPr>
        </p:nvSpPr>
        <p:spPr>
          <a:xfrm>
            <a:off x="533400" y="1219200"/>
            <a:ext cx="8229600" cy="4525963"/>
          </a:xfrm>
        </p:spPr>
        <p:txBody>
          <a:bodyPr>
            <a:noAutofit/>
          </a:bodyPr>
          <a:lstStyle/>
          <a:p>
            <a:pPr>
              <a:buNone/>
            </a:pPr>
            <a:r>
              <a:rPr lang="en-US" sz="2000" dirty="0" smtClean="0"/>
              <a:t>• Prior to advancement of the FFR wire/FFR </a:t>
            </a:r>
            <a:r>
              <a:rPr lang="en-US" sz="2000" dirty="0" err="1" smtClean="0"/>
              <a:t>microcatheter</a:t>
            </a:r>
            <a:r>
              <a:rPr lang="en-US" sz="2000" dirty="0" smtClean="0"/>
              <a:t>, administer intracoronary nitrates in order to prevent spasms in </a:t>
            </a:r>
            <a:r>
              <a:rPr lang="en-US" sz="2000" dirty="0" err="1" smtClean="0"/>
              <a:t>epicardial</a:t>
            </a:r>
            <a:r>
              <a:rPr lang="en-US" sz="2000" dirty="0" smtClean="0"/>
              <a:t> vessels</a:t>
            </a:r>
          </a:p>
          <a:p>
            <a:pPr>
              <a:buNone/>
            </a:pPr>
            <a:r>
              <a:rPr lang="en-US" sz="2000" dirty="0" smtClean="0"/>
              <a:t>• Medication for </a:t>
            </a:r>
            <a:r>
              <a:rPr lang="en-US" sz="2000" dirty="0" err="1" smtClean="0"/>
              <a:t>hyperaemia</a:t>
            </a:r>
            <a:r>
              <a:rPr lang="en-US" sz="2000" dirty="0" smtClean="0"/>
              <a:t>:</a:t>
            </a:r>
          </a:p>
          <a:p>
            <a:pPr>
              <a:buNone/>
            </a:pPr>
            <a:r>
              <a:rPr lang="en-US" sz="2000" dirty="0" smtClean="0"/>
              <a:t>• Intravenous:</a:t>
            </a:r>
          </a:p>
          <a:p>
            <a:pPr>
              <a:buNone/>
            </a:pPr>
            <a:r>
              <a:rPr lang="en-US" sz="2000" dirty="0" smtClean="0"/>
              <a:t>Adenosine 140 </a:t>
            </a:r>
            <a:r>
              <a:rPr lang="el-GR" sz="2000" dirty="0" smtClean="0"/>
              <a:t>μ</a:t>
            </a:r>
            <a:r>
              <a:rPr lang="en-US" sz="2000" dirty="0" smtClean="0"/>
              <a:t>g/kg/min</a:t>
            </a:r>
          </a:p>
          <a:p>
            <a:pPr>
              <a:buNone/>
            </a:pPr>
            <a:r>
              <a:rPr lang="en-US" sz="2000" dirty="0" err="1" smtClean="0"/>
              <a:t>Regadenoson</a:t>
            </a:r>
            <a:r>
              <a:rPr lang="en-US" sz="2000" dirty="0" smtClean="0"/>
              <a:t> 400 </a:t>
            </a:r>
            <a:r>
              <a:rPr lang="el-GR" sz="2000" dirty="0" smtClean="0"/>
              <a:t>μ</a:t>
            </a:r>
            <a:r>
              <a:rPr lang="en-US" sz="2000" dirty="0" smtClean="0"/>
              <a:t>g undiluted.</a:t>
            </a:r>
          </a:p>
          <a:p>
            <a:pPr>
              <a:buNone/>
            </a:pPr>
            <a:r>
              <a:rPr lang="en-US" sz="2000" dirty="0" smtClean="0"/>
              <a:t>• Intracoronary:</a:t>
            </a:r>
          </a:p>
          <a:p>
            <a:pPr>
              <a:buNone/>
            </a:pPr>
            <a:r>
              <a:rPr lang="en-US" sz="2000" dirty="0" smtClean="0"/>
              <a:t>Adenosine (e.g. 40 </a:t>
            </a:r>
            <a:r>
              <a:rPr lang="en-US" sz="2000" dirty="0" err="1" smtClean="0"/>
              <a:t>μg</a:t>
            </a:r>
            <a:r>
              <a:rPr lang="en-US" sz="2000" dirty="0" smtClean="0"/>
              <a:t> intracoronary for the right coronary artery and 80 </a:t>
            </a:r>
            <a:r>
              <a:rPr lang="en-US" sz="2000" dirty="0" err="1" smtClean="0"/>
              <a:t>μg</a:t>
            </a:r>
            <a:r>
              <a:rPr lang="en-US" sz="2000" dirty="0" smtClean="0"/>
              <a:t> intracoronary for the left coronary artery)</a:t>
            </a:r>
          </a:p>
          <a:p>
            <a:pPr>
              <a:buNone/>
            </a:pPr>
            <a:r>
              <a:rPr lang="en-US" sz="2000" dirty="0" err="1" smtClean="0"/>
              <a:t>Papaverine</a:t>
            </a:r>
            <a:r>
              <a:rPr lang="en-US" sz="2000" dirty="0" smtClean="0"/>
              <a:t> (e.g. 8 mg for the right coronary artery and 12 mg for the left coronary artery)</a:t>
            </a:r>
          </a:p>
          <a:p>
            <a:pPr>
              <a:buNone/>
            </a:pPr>
            <a:r>
              <a:rPr lang="en-US" sz="2000" dirty="0" smtClean="0"/>
              <a:t>• In the case of measurement results in the borderline area, an increased dose of adenosine is possible (while not supported by evidence). Intravenous doses</a:t>
            </a:r>
          </a:p>
          <a:p>
            <a:pPr>
              <a:buNone/>
            </a:pPr>
            <a:r>
              <a:rPr lang="en-US" sz="2000" dirty="0" smtClean="0"/>
              <a:t>&gt;180 </a:t>
            </a:r>
            <a:r>
              <a:rPr lang="en-US" sz="2000" dirty="0" err="1" smtClean="0"/>
              <a:t>μg</a:t>
            </a:r>
            <a:r>
              <a:rPr lang="en-US" sz="2000" dirty="0" smtClean="0"/>
              <a:t>/kg/min can reduce coronary perfusion, and are therefore, not recommended.</a:t>
            </a: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t>The Coronary </a:t>
            </a:r>
            <a:r>
              <a:rPr lang="en-IN" b="1" dirty="0" smtClean="0"/>
              <a:t>blood flow</a:t>
            </a:r>
            <a:endParaRPr lang="en-IN" dirty="0"/>
          </a:p>
        </p:txBody>
      </p:sp>
      <p:sp>
        <p:nvSpPr>
          <p:cNvPr id="3" name="Content Placeholder 2"/>
          <p:cNvSpPr>
            <a:spLocks noGrp="1"/>
          </p:cNvSpPr>
          <p:nvPr>
            <p:ph sz="half" idx="1"/>
          </p:nvPr>
        </p:nvSpPr>
        <p:spPr>
          <a:xfrm>
            <a:off x="0" y="1690689"/>
            <a:ext cx="4596064" cy="4731435"/>
          </a:xfrm>
        </p:spPr>
        <p:txBody>
          <a:bodyPr>
            <a:normAutofit/>
          </a:bodyPr>
          <a:lstStyle/>
          <a:p>
            <a:r>
              <a:rPr lang="en-US" sz="2400" dirty="0"/>
              <a:t>Oxygen extraction at rest is around 70 %</a:t>
            </a:r>
          </a:p>
          <a:p>
            <a:r>
              <a:rPr lang="en-US" sz="2400" dirty="0"/>
              <a:t>Increase in oxygen demand </a:t>
            </a:r>
          </a:p>
          <a:p>
            <a:pPr lvl="1"/>
            <a:r>
              <a:rPr lang="en-US" sz="2000" dirty="0"/>
              <a:t>Is  met by increase in coronary blood flow</a:t>
            </a:r>
          </a:p>
          <a:p>
            <a:pPr lvl="1"/>
            <a:r>
              <a:rPr lang="en-US" sz="2000" dirty="0"/>
              <a:t>Dilation of microcirculation </a:t>
            </a:r>
          </a:p>
          <a:p>
            <a:r>
              <a:rPr lang="en-US" sz="2400" dirty="0"/>
              <a:t>Coronary blood flow</a:t>
            </a:r>
          </a:p>
          <a:p>
            <a:pPr lvl="1"/>
            <a:r>
              <a:rPr lang="en-US" sz="2000" dirty="0"/>
              <a:t>At  rest is 250ml/min </a:t>
            </a:r>
          </a:p>
          <a:p>
            <a:pPr lvl="1"/>
            <a:r>
              <a:rPr lang="en-US" sz="2000" dirty="0"/>
              <a:t>Stress </a:t>
            </a:r>
            <a:r>
              <a:rPr lang="en-US" sz="2000" dirty="0" err="1"/>
              <a:t>upto</a:t>
            </a:r>
            <a:r>
              <a:rPr lang="en-US" sz="2000" dirty="0"/>
              <a:t> 5 times</a:t>
            </a:r>
          </a:p>
          <a:p>
            <a:endParaRPr lang="en-US" dirty="0" smtClean="0"/>
          </a:p>
        </p:txBody>
      </p:sp>
      <p:pic>
        <p:nvPicPr>
          <p:cNvPr id="5" name="Picture 2"/>
          <p:cNvPicPr>
            <a:picLocks noGrp="1" noChangeAspect="1" noChangeArrowheads="1"/>
          </p:cNvPicPr>
          <p:nvPr>
            <p:ph sz="half" idx="2"/>
          </p:nvPr>
        </p:nvPicPr>
        <p:blipFill rotWithShape="1">
          <a:blip r:embed="rId2"/>
          <a:srcRect l="7328" t="-13223" r="7254" b="33921"/>
          <a:stretch/>
        </p:blipFill>
        <p:spPr bwMode="auto">
          <a:xfrm>
            <a:off x="4038600" y="1600200"/>
            <a:ext cx="5105400" cy="4449497"/>
          </a:xfrm>
          <a:prstGeom prst="rect">
            <a:avLst/>
          </a:prstGeom>
          <a:noFill/>
          <a:ln w="9525">
            <a:solidFill>
              <a:srgbClr val="FF0000"/>
            </a:solidFill>
            <a:miter lim="800000"/>
            <a:headEnd/>
            <a:tailEnd/>
          </a:ln>
          <a:effectLst/>
        </p:spPr>
      </p:pic>
    </p:spTree>
    <p:extLst>
      <p:ext uri="{BB962C8B-B14F-4D97-AF65-F5344CB8AC3E}">
        <p14:creationId xmlns="" xmlns:p14="http://schemas.microsoft.com/office/powerpoint/2010/main" val="1131120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244" t="16721" r="12148" b="6525"/>
          <a:stretch/>
        </p:blipFill>
        <p:spPr>
          <a:xfrm>
            <a:off x="0" y="533400"/>
            <a:ext cx="9228255" cy="5410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1713" t="17708" r="19180" b="30208"/>
          <a:stretch>
            <a:fillRect/>
          </a:stretch>
        </p:blipFill>
        <p:spPr bwMode="auto">
          <a:xfrm>
            <a:off x="76200" y="1295400"/>
            <a:ext cx="8991600" cy="38100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Registration and evaluation</a:t>
            </a:r>
            <a:endParaRPr lang="en-US" sz="3600"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FFR value is the lowest ratio pd/pa registered during the steady state.</a:t>
            </a:r>
          </a:p>
          <a:p>
            <a:pPr>
              <a:buNone/>
            </a:pPr>
            <a:r>
              <a:rPr lang="en-US" dirty="0" smtClean="0"/>
              <a:t>• In case of intravenous adenosine administrations, pressure values can fall to a minimum before reaching a steady state. These values should not be interpreted</a:t>
            </a:r>
          </a:p>
          <a:p>
            <a:pPr>
              <a:buNone/>
            </a:pPr>
            <a:r>
              <a:rPr lang="en-US" dirty="0" smtClean="0"/>
              <a:t>as FFR values.</a:t>
            </a:r>
          </a:p>
          <a:p>
            <a:pPr>
              <a:buNone/>
            </a:pPr>
            <a:r>
              <a:rPr lang="en-US" dirty="0" smtClean="0"/>
              <a:t>• </a:t>
            </a:r>
            <a:r>
              <a:rPr lang="en-US" dirty="0" err="1" smtClean="0"/>
              <a:t>Artefacts</a:t>
            </a:r>
            <a:r>
              <a:rPr lang="en-US" dirty="0" smtClean="0"/>
              <a:t> must be carefully observed and excluded.</a:t>
            </a:r>
          </a:p>
          <a:p>
            <a:pPr>
              <a:buNone/>
            </a:pPr>
            <a:r>
              <a:rPr lang="en-US" dirty="0" smtClean="0"/>
              <a:t>• Ectopic beats can cause false-low FFR values, which must be excluded.</a:t>
            </a:r>
          </a:p>
          <a:p>
            <a:pPr>
              <a:buNone/>
            </a:pPr>
            <a:r>
              <a:rPr lang="en-US" dirty="0" smtClean="0"/>
              <a:t>• Values measured under </a:t>
            </a:r>
            <a:r>
              <a:rPr lang="en-US" dirty="0" err="1" smtClean="0"/>
              <a:t>atrioventricular</a:t>
            </a:r>
            <a:r>
              <a:rPr lang="en-US" dirty="0" smtClean="0"/>
              <a:t>-block/</a:t>
            </a:r>
            <a:r>
              <a:rPr lang="en-US" dirty="0" err="1" smtClean="0"/>
              <a:t>bradycardia</a:t>
            </a:r>
            <a:r>
              <a:rPr lang="en-US" dirty="0" smtClean="0"/>
              <a:t> must be classified as “not evaluable”.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Points of Special Clinical Situations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b="1" dirty="0" err="1" smtClean="0"/>
              <a:t>Aorto-ostial</a:t>
            </a:r>
            <a:r>
              <a:rPr lang="en-US" b="1" dirty="0" smtClean="0"/>
              <a:t> </a:t>
            </a:r>
            <a:r>
              <a:rPr lang="en-US" b="1" dirty="0" err="1" smtClean="0"/>
              <a:t>stenoses</a:t>
            </a:r>
            <a:endParaRPr lang="en-US" b="1" dirty="0" smtClean="0"/>
          </a:p>
          <a:p>
            <a:pPr>
              <a:buNone/>
            </a:pPr>
            <a:r>
              <a:rPr lang="en-US" dirty="0" smtClean="0"/>
              <a:t>• Intravenous administration of adenosine is preferred.</a:t>
            </a:r>
          </a:p>
          <a:p>
            <a:pPr>
              <a:buNone/>
            </a:pPr>
            <a:r>
              <a:rPr lang="en-US" dirty="0" smtClean="0"/>
              <a:t>• Withdraw the guide catheter from the </a:t>
            </a:r>
            <a:r>
              <a:rPr lang="en-US" dirty="0" err="1" smtClean="0"/>
              <a:t>ostium</a:t>
            </a:r>
            <a:r>
              <a:rPr lang="en-US" dirty="0" smtClean="0"/>
              <a:t> for pressure </a:t>
            </a:r>
            <a:r>
              <a:rPr lang="en-US" dirty="0" err="1" smtClean="0"/>
              <a:t>equalisation</a:t>
            </a:r>
            <a:r>
              <a:rPr lang="en-US" dirty="0" smtClean="0"/>
              <a:t> and FFR measurement.</a:t>
            </a:r>
          </a:p>
          <a:p>
            <a:pPr>
              <a:buNone/>
            </a:pPr>
            <a:r>
              <a:rPr lang="en-US" b="1" dirty="0" smtClean="0"/>
              <a:t>Left main coronary artery </a:t>
            </a:r>
            <a:r>
              <a:rPr lang="en-US" b="1" dirty="0" err="1" smtClean="0"/>
              <a:t>stenosis</a:t>
            </a:r>
            <a:endParaRPr lang="en-US" b="1" dirty="0" smtClean="0"/>
          </a:p>
          <a:p>
            <a:pPr>
              <a:buNone/>
            </a:pPr>
            <a:r>
              <a:rPr lang="en-US" dirty="0" smtClean="0"/>
              <a:t>• FFR measurement in downstream vessels without </a:t>
            </a:r>
            <a:r>
              <a:rPr lang="en-US" dirty="0" err="1" smtClean="0"/>
              <a:t>stenosis</a:t>
            </a:r>
            <a:r>
              <a:rPr lang="en-US" dirty="0" smtClean="0"/>
              <a:t>, optimally both in the left circumflex coronary artery and left anterior descending coronary artery.</a:t>
            </a:r>
          </a:p>
          <a:p>
            <a:pPr>
              <a:buNone/>
            </a:pPr>
            <a:r>
              <a:rPr lang="en-US" b="1" dirty="0" smtClean="0"/>
              <a:t>Serial </a:t>
            </a:r>
            <a:r>
              <a:rPr lang="en-US" b="1" dirty="0" err="1" smtClean="0"/>
              <a:t>stenoses</a:t>
            </a:r>
            <a:endParaRPr lang="en-US" b="1" dirty="0" smtClean="0"/>
          </a:p>
          <a:p>
            <a:pPr>
              <a:buNone/>
            </a:pPr>
            <a:r>
              <a:rPr lang="en-US" dirty="0" smtClean="0"/>
              <a:t>• Can only be evaluated jointly.</a:t>
            </a:r>
          </a:p>
          <a:p>
            <a:pPr>
              <a:buNone/>
            </a:pPr>
            <a:r>
              <a:rPr lang="en-US" dirty="0" smtClean="0"/>
              <a:t>• Distally-measured value represents the combined effect of both lesions.</a:t>
            </a:r>
          </a:p>
          <a:p>
            <a:pPr>
              <a:buNone/>
            </a:pPr>
            <a:r>
              <a:rPr lang="en-US" dirty="0" smtClean="0"/>
              <a:t>• Values measured in between two </a:t>
            </a:r>
            <a:r>
              <a:rPr lang="en-US" dirty="0" err="1" smtClean="0"/>
              <a:t>stenoses</a:t>
            </a:r>
            <a:r>
              <a:rPr lang="en-US" dirty="0" smtClean="0"/>
              <a:t> are unreliable.</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None/>
            </a:pPr>
            <a:r>
              <a:rPr lang="en-US" b="1" dirty="0" smtClean="0"/>
              <a:t>Acute coronary syndromes</a:t>
            </a:r>
          </a:p>
          <a:p>
            <a:pPr>
              <a:buNone/>
            </a:pPr>
            <a:r>
              <a:rPr lang="en-US" dirty="0" smtClean="0"/>
              <a:t>• In the case of STEMI, FFR measurement in the </a:t>
            </a:r>
            <a:r>
              <a:rPr lang="en-US" dirty="0" err="1" smtClean="0"/>
              <a:t>infarcted</a:t>
            </a:r>
            <a:r>
              <a:rPr lang="en-US" dirty="0" smtClean="0"/>
              <a:t> vessel is neither reasonable nor possible. In the case of NSTEMI, in the absence of a relevant thrombus load, lesions can be assessed using FFR.</a:t>
            </a:r>
          </a:p>
          <a:p>
            <a:pPr>
              <a:buNone/>
            </a:pPr>
            <a:r>
              <a:rPr lang="en-US" b="1" dirty="0" smtClean="0"/>
              <a:t>FFR during and after PCI</a:t>
            </a:r>
          </a:p>
          <a:p>
            <a:pPr>
              <a:buNone/>
            </a:pPr>
            <a:r>
              <a:rPr lang="en-US" dirty="0" smtClean="0"/>
              <a:t>• There is no established target value for FFR after PCI.</a:t>
            </a:r>
          </a:p>
          <a:p>
            <a:pPr>
              <a:buNone/>
            </a:pPr>
            <a:r>
              <a:rPr lang="en-US" dirty="0" smtClean="0"/>
              <a:t>• In the case of bifurcation lesion PCI, </a:t>
            </a:r>
            <a:r>
              <a:rPr lang="en-US" dirty="0" err="1" smtClean="0"/>
              <a:t>revascularisation</a:t>
            </a:r>
            <a:r>
              <a:rPr lang="en-US" dirty="0" smtClean="0"/>
              <a:t> of the side branch is not necessary if FFR is &gt;0.80 in the side branch</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Limitations of Fractional Flow Reserve</a:t>
            </a:r>
            <a:br>
              <a:rPr lang="en-US" b="1" dirty="0" smtClean="0"/>
            </a:br>
            <a:r>
              <a:rPr lang="en-US" b="1" dirty="0" smtClean="0"/>
              <a:t>Measurements</a:t>
            </a:r>
            <a:endParaRPr lang="en-US" dirty="0"/>
          </a:p>
        </p:txBody>
      </p:sp>
      <p:sp>
        <p:nvSpPr>
          <p:cNvPr id="3" name="Content Placeholder 2"/>
          <p:cNvSpPr>
            <a:spLocks noGrp="1"/>
          </p:cNvSpPr>
          <p:nvPr>
            <p:ph idx="1"/>
          </p:nvPr>
        </p:nvSpPr>
        <p:spPr/>
        <p:txBody>
          <a:bodyPr>
            <a:normAutofit/>
          </a:bodyPr>
          <a:lstStyle/>
          <a:p>
            <a:pPr>
              <a:buNone/>
            </a:pPr>
            <a:r>
              <a:rPr lang="en-US" dirty="0" err="1" smtClean="0"/>
              <a:t>Microvascular</a:t>
            </a:r>
            <a:r>
              <a:rPr lang="en-US" dirty="0" smtClean="0"/>
              <a:t> dysfunction, </a:t>
            </a:r>
          </a:p>
          <a:p>
            <a:r>
              <a:rPr lang="en-US" dirty="0" smtClean="0"/>
              <a:t>previous myocardial infarction</a:t>
            </a:r>
          </a:p>
          <a:p>
            <a:r>
              <a:rPr lang="en-US" dirty="0" smtClean="0"/>
              <a:t>Left ventricular hypertrophy</a:t>
            </a:r>
          </a:p>
          <a:p>
            <a:r>
              <a:rPr lang="en-US" dirty="0" smtClean="0"/>
              <a:t>diabetic </a:t>
            </a:r>
            <a:r>
              <a:rPr lang="en-US" dirty="0" err="1" smtClean="0"/>
              <a:t>microangiopathy</a:t>
            </a:r>
            <a:endParaRPr lang="en-US"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certain patient groups were not included or tested in the </a:t>
            </a:r>
            <a:r>
              <a:rPr lang="en-US" dirty="0" err="1" smtClean="0"/>
              <a:t>randomised</a:t>
            </a:r>
            <a:r>
              <a:rPr lang="en-US" dirty="0" smtClean="0"/>
              <a:t> FFR studies.</a:t>
            </a:r>
          </a:p>
          <a:p>
            <a:pPr>
              <a:buNone/>
            </a:pPr>
            <a:r>
              <a:rPr lang="en-US" dirty="0" smtClean="0"/>
              <a:t>FAME studies, (excluded)</a:t>
            </a:r>
          </a:p>
          <a:p>
            <a:r>
              <a:rPr lang="en-US" dirty="0" smtClean="0"/>
              <a:t>left main coronary artery </a:t>
            </a:r>
            <a:r>
              <a:rPr lang="en-US" dirty="0" err="1" smtClean="0"/>
              <a:t>stenosis</a:t>
            </a:r>
            <a:r>
              <a:rPr lang="en-US" dirty="0" smtClean="0"/>
              <a:t>, </a:t>
            </a:r>
          </a:p>
          <a:p>
            <a:r>
              <a:rPr lang="en-US" dirty="0" smtClean="0"/>
              <a:t>recent history of STEMI</a:t>
            </a:r>
          </a:p>
          <a:p>
            <a:r>
              <a:rPr lang="en-US" dirty="0" smtClean="0"/>
              <a:t>history of bypass surgery</a:t>
            </a:r>
          </a:p>
          <a:p>
            <a:r>
              <a:rPr lang="en-US" dirty="0" smtClean="0"/>
              <a:t>impaired left ventricular (LV) systolic function (LV ejection fraction &lt;30 %)</a:t>
            </a:r>
          </a:p>
          <a:p>
            <a:r>
              <a:rPr lang="en-US" dirty="0" smtClean="0"/>
              <a:t>left ventricular hypertrophy (&gt;13 mm)</a:t>
            </a:r>
          </a:p>
          <a:p>
            <a:r>
              <a:rPr lang="en-US" dirty="0" smtClean="0"/>
              <a:t>there are currently no </a:t>
            </a:r>
            <a:r>
              <a:rPr lang="en-US" dirty="0" err="1" smtClean="0"/>
              <a:t>randomised</a:t>
            </a:r>
            <a:r>
              <a:rPr lang="en-US" dirty="0" smtClean="0"/>
              <a:t>, controlled outcome studies to validate FFR.</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l="16984" t="11458" r="18009"/>
          <a:stretch>
            <a:fillRect/>
          </a:stretch>
        </p:blipFill>
        <p:spPr bwMode="auto">
          <a:xfrm>
            <a:off x="457200" y="228600"/>
            <a:ext cx="8458200" cy="64770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Instantaneous wave-free ratio (</a:t>
            </a:r>
            <a:r>
              <a:rPr lang="en-US" dirty="0" err="1" smtClean="0"/>
              <a:t>iFR</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reduce the procedural time, improve cost efficiencies as well as improve patient comfort</a:t>
            </a:r>
          </a:p>
          <a:p>
            <a:r>
              <a:rPr lang="en-US" dirty="0" err="1" smtClean="0"/>
              <a:t>iFR</a:t>
            </a:r>
            <a:r>
              <a:rPr lang="en-US" dirty="0" smtClean="0"/>
              <a:t> is founded on the basis that there is a certain period in each cardiac cycle during which resistance at rest is stable (the wave-free period). </a:t>
            </a:r>
          </a:p>
          <a:p>
            <a:r>
              <a:rPr lang="en-US" dirty="0" smtClean="0"/>
              <a:t>During this phase the ratio of the proximal and distal pressures are proportional to coronary flow</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4067175" y="2349500"/>
            <a:ext cx="4249738" cy="3108325"/>
          </a:xfrm>
          <a:prstGeom prst="rect">
            <a:avLst/>
          </a:prstGeom>
          <a:noFill/>
          <a:ln w="9525">
            <a:noFill/>
            <a:miter lim="800000"/>
            <a:headEnd/>
            <a:tailEnd/>
          </a:ln>
        </p:spPr>
        <p:txBody>
          <a:bodyPr>
            <a:spAutoFit/>
          </a:bodyPr>
          <a:lstStyle/>
          <a:p>
            <a:r>
              <a:rPr lang="en-US" sz="2800" dirty="0"/>
              <a:t>Fully automated algorithms</a:t>
            </a:r>
          </a:p>
          <a:p>
            <a:endParaRPr lang="en-US" sz="2800" dirty="0"/>
          </a:p>
          <a:p>
            <a:r>
              <a:rPr lang="en-US" sz="2800" dirty="0"/>
              <a:t>Identification of naturally low resistance period</a:t>
            </a:r>
          </a:p>
          <a:p>
            <a:endParaRPr lang="en-US" sz="2800" dirty="0"/>
          </a:p>
          <a:p>
            <a:r>
              <a:rPr lang="en-US" sz="2800" b="1" dirty="0"/>
              <a:t>Uses pressure only</a:t>
            </a:r>
          </a:p>
          <a:p>
            <a:endParaRPr lang="en-US" sz="2800" dirty="0"/>
          </a:p>
        </p:txBody>
      </p:sp>
      <p:grpSp>
        <p:nvGrpSpPr>
          <p:cNvPr id="2" name="Group 1"/>
          <p:cNvGrpSpPr>
            <a:grpSpLocks/>
          </p:cNvGrpSpPr>
          <p:nvPr/>
        </p:nvGrpSpPr>
        <p:grpSpPr bwMode="auto">
          <a:xfrm>
            <a:off x="865188" y="61913"/>
            <a:ext cx="2708275" cy="6840537"/>
            <a:chOff x="824975" y="-7840"/>
            <a:chExt cx="2707221" cy="6839998"/>
          </a:xfrm>
        </p:grpSpPr>
        <p:pic>
          <p:nvPicPr>
            <p:cNvPr id="14342" name="Picture 3" descr="Screen Shot 2011-10-15 at 07.57.00.png"/>
            <p:cNvPicPr>
              <a:picLocks noChangeAspect="1"/>
            </p:cNvPicPr>
            <p:nvPr/>
          </p:nvPicPr>
          <p:blipFill>
            <a:blip r:embed="rId3"/>
            <a:srcRect l="15747" r="60110"/>
            <a:stretch>
              <a:fillRect/>
            </a:stretch>
          </p:blipFill>
          <p:spPr bwMode="auto">
            <a:xfrm>
              <a:off x="824975" y="-7840"/>
              <a:ext cx="2642137" cy="6839998"/>
            </a:xfrm>
            <a:prstGeom prst="rect">
              <a:avLst/>
            </a:prstGeom>
            <a:noFill/>
            <a:ln w="9525">
              <a:noFill/>
              <a:miter lim="800000"/>
              <a:headEnd/>
              <a:tailEnd/>
            </a:ln>
          </p:spPr>
        </p:pic>
        <p:sp>
          <p:nvSpPr>
            <p:cNvPr id="8" name="Rectangle 7"/>
            <p:cNvSpPr/>
            <p:nvPr/>
          </p:nvSpPr>
          <p:spPr>
            <a:xfrm>
              <a:off x="3140236" y="215979"/>
              <a:ext cx="391960" cy="59494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4" name="TextBox 15"/>
            <p:cNvSpPr txBox="1">
              <a:spLocks noChangeArrowheads="1"/>
            </p:cNvSpPr>
            <p:nvPr/>
          </p:nvSpPr>
          <p:spPr bwMode="auto">
            <a:xfrm rot="-5400000">
              <a:off x="1822556" y="2001981"/>
              <a:ext cx="1835771" cy="369332"/>
            </a:xfrm>
            <a:prstGeom prst="rect">
              <a:avLst/>
            </a:prstGeom>
            <a:noFill/>
            <a:ln w="9525">
              <a:noFill/>
              <a:miter lim="800000"/>
              <a:headEnd/>
              <a:tailEnd/>
            </a:ln>
          </p:spPr>
          <p:txBody>
            <a:bodyPr wrap="none">
              <a:spAutoFit/>
            </a:bodyPr>
            <a:lstStyle/>
            <a:p>
              <a:r>
                <a:rPr lang="en-US"/>
                <a:t>Wave-free period</a:t>
              </a:r>
            </a:p>
          </p:txBody>
        </p:sp>
        <p:sp>
          <p:nvSpPr>
            <p:cNvPr id="14345" name="TextBox 16"/>
            <p:cNvSpPr txBox="1">
              <a:spLocks noChangeArrowheads="1"/>
            </p:cNvSpPr>
            <p:nvPr/>
          </p:nvSpPr>
          <p:spPr bwMode="auto">
            <a:xfrm rot="-5400000">
              <a:off x="1813264" y="4414680"/>
              <a:ext cx="1835771" cy="369332"/>
            </a:xfrm>
            <a:prstGeom prst="rect">
              <a:avLst/>
            </a:prstGeom>
            <a:noFill/>
            <a:ln w="9525">
              <a:noFill/>
              <a:miter lim="800000"/>
              <a:headEnd/>
              <a:tailEnd/>
            </a:ln>
          </p:spPr>
          <p:txBody>
            <a:bodyPr wrap="none">
              <a:spAutoFit/>
            </a:bodyPr>
            <a:lstStyle/>
            <a:p>
              <a:r>
                <a:rPr lang="en-US"/>
                <a:t>Wave-free period</a:t>
              </a:r>
            </a:p>
          </p:txBody>
        </p:sp>
        <p:sp>
          <p:nvSpPr>
            <p:cNvPr id="20" name="Rectangle 19"/>
            <p:cNvSpPr/>
            <p:nvPr/>
          </p:nvSpPr>
          <p:spPr>
            <a:xfrm>
              <a:off x="2340447" y="260426"/>
              <a:ext cx="791855" cy="5976467"/>
            </a:xfrm>
            <a:prstGeom prst="rect">
              <a:avLst/>
            </a:prstGeom>
            <a:solidFill>
              <a:srgbClr val="CCFFCC">
                <a:alpha val="19000"/>
              </a:srgbClr>
            </a:solidFill>
            <a:ln>
              <a:solidFill>
                <a:srgbClr val="3366FF"/>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4340" name="Text Box 17"/>
          <p:cNvSpPr txBox="1">
            <a:spLocks noChangeArrowheads="1"/>
          </p:cNvSpPr>
          <p:nvPr/>
        </p:nvSpPr>
        <p:spPr bwMode="auto">
          <a:xfrm>
            <a:off x="5076825" y="6003925"/>
            <a:ext cx="4679950" cy="954088"/>
          </a:xfrm>
          <a:prstGeom prst="rect">
            <a:avLst/>
          </a:prstGeom>
          <a:noFill/>
          <a:ln w="9525" algn="ctr">
            <a:noFill/>
            <a:miter lim="800000"/>
            <a:headEnd/>
            <a:tailEnd/>
          </a:ln>
        </p:spPr>
        <p:txBody>
          <a:bodyPr>
            <a:spAutoFit/>
          </a:bodyPr>
          <a:lstStyle/>
          <a:p>
            <a:r>
              <a:rPr lang="en-US" sz="1400" dirty="0" err="1"/>
              <a:t>Sen</a:t>
            </a:r>
            <a:r>
              <a:rPr lang="en-US" sz="1400" dirty="0"/>
              <a:t> S, </a:t>
            </a:r>
            <a:r>
              <a:rPr lang="en-US" sz="1400" dirty="0" err="1"/>
              <a:t>Escaned</a:t>
            </a:r>
            <a:r>
              <a:rPr lang="en-US" sz="1400" dirty="0"/>
              <a:t> J, Davies JE et al.  JACC (</a:t>
            </a:r>
            <a:r>
              <a:rPr lang="en-US" sz="1400" i="1" dirty="0"/>
              <a:t>in press 2011</a:t>
            </a:r>
            <a:r>
              <a:rPr lang="en-US" sz="1400" dirty="0"/>
              <a:t>)</a:t>
            </a:r>
          </a:p>
          <a:p>
            <a:r>
              <a:rPr lang="en-GB" sz="1400" i="1" dirty="0"/>
              <a:t>Davies JE et al. Circulation 2006;113:1767-1778</a:t>
            </a:r>
          </a:p>
          <a:p>
            <a:r>
              <a:rPr lang="en-GB" sz="1400" i="1" dirty="0"/>
              <a:t>Davies JE et al. Circulation 2011;124:1565-1572</a:t>
            </a:r>
          </a:p>
          <a:p>
            <a:endParaRPr lang="en-GB" sz="1400" i="1" dirty="0"/>
          </a:p>
        </p:txBody>
      </p:sp>
      <p:sp>
        <p:nvSpPr>
          <p:cNvPr id="14341" name="TextBox 9"/>
          <p:cNvSpPr txBox="1">
            <a:spLocks noChangeArrowheads="1"/>
          </p:cNvSpPr>
          <p:nvPr/>
        </p:nvSpPr>
        <p:spPr bwMode="auto">
          <a:xfrm>
            <a:off x="3276600" y="692150"/>
            <a:ext cx="6048375" cy="585788"/>
          </a:xfrm>
          <a:prstGeom prst="rect">
            <a:avLst/>
          </a:prstGeom>
          <a:noFill/>
          <a:ln w="9525">
            <a:noFill/>
            <a:miter lim="800000"/>
            <a:headEnd/>
            <a:tailEnd/>
          </a:ln>
        </p:spPr>
        <p:txBody>
          <a:bodyPr>
            <a:spAutoFit/>
          </a:bodyPr>
          <a:lstStyle/>
          <a:p>
            <a:r>
              <a:rPr lang="en-US" sz="3200" dirty="0"/>
              <a:t>Identification of </a:t>
            </a:r>
            <a:r>
              <a:rPr lang="en-US" sz="3200" b="1" i="1" dirty="0"/>
              <a:t>wave-free </a:t>
            </a:r>
            <a:r>
              <a:rPr lang="en-US" sz="3200" dirty="0"/>
              <a:t>period</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IN" sz="4800" b="1" dirty="0"/>
              <a:t>Myocardial ischemia results from…</a:t>
            </a:r>
          </a:p>
        </p:txBody>
      </p:sp>
      <p:sp>
        <p:nvSpPr>
          <p:cNvPr id="6" name="Content Placeholder 5"/>
          <p:cNvSpPr>
            <a:spLocks noGrp="1"/>
          </p:cNvSpPr>
          <p:nvPr>
            <p:ph sz="half" idx="1"/>
          </p:nvPr>
        </p:nvSpPr>
        <p:spPr/>
        <p:txBody>
          <a:bodyPr>
            <a:normAutofit/>
          </a:bodyPr>
          <a:lstStyle/>
          <a:p>
            <a:pPr lvl="1"/>
            <a:r>
              <a:rPr lang="en-IN" dirty="0"/>
              <a:t>Microcirculation dysfunction </a:t>
            </a:r>
          </a:p>
          <a:p>
            <a:pPr lvl="1"/>
            <a:r>
              <a:rPr lang="en-IN" dirty="0" err="1"/>
              <a:t>Epicardial</a:t>
            </a:r>
            <a:r>
              <a:rPr lang="en-IN" dirty="0"/>
              <a:t> stenosis </a:t>
            </a:r>
            <a:r>
              <a:rPr lang="en-IN" dirty="0" smtClean="0"/>
              <a:t>&gt;50</a:t>
            </a:r>
            <a:endParaRPr lang="en-IN" dirty="0"/>
          </a:p>
          <a:p>
            <a:pPr lvl="1"/>
            <a:r>
              <a:rPr lang="en-IN" dirty="0"/>
              <a:t>Coronary angiography</a:t>
            </a:r>
          </a:p>
          <a:p>
            <a:pPr lvl="1"/>
            <a:r>
              <a:rPr lang="en-IN" dirty="0"/>
              <a:t>Fails to detect perfectly 70 % </a:t>
            </a:r>
          </a:p>
        </p:txBody>
      </p:sp>
      <p:pic>
        <p:nvPicPr>
          <p:cNvPr id="3" name="Content Placeholder 2"/>
          <p:cNvPicPr>
            <a:picLocks noGrp="1" noChangeAspect="1"/>
          </p:cNvPicPr>
          <p:nvPr>
            <p:ph sz="half" idx="2"/>
          </p:nvPr>
        </p:nvPicPr>
        <p:blipFill rotWithShape="1">
          <a:blip r:embed="rId2"/>
          <a:srcRect l="14216" t="20200" r="47807" b="29018"/>
          <a:stretch/>
        </p:blipFill>
        <p:spPr>
          <a:xfrm>
            <a:off x="4700336" y="2342147"/>
            <a:ext cx="4331787" cy="3256548"/>
          </a:xfrm>
          <a:prstGeom prst="rect">
            <a:avLst/>
          </a:prstGeom>
        </p:spPr>
      </p:pic>
    </p:spTree>
    <p:extLst>
      <p:ext uri="{BB962C8B-B14F-4D97-AF65-F5344CB8AC3E}">
        <p14:creationId xmlns="" xmlns:p14="http://schemas.microsoft.com/office/powerpoint/2010/main" val="19169594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914400"/>
            <a:ext cx="9524999" cy="5221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762000"/>
          </a:xfrm>
        </p:spPr>
        <p:txBody>
          <a:bodyPr/>
          <a:lstStyle/>
          <a:p>
            <a:r>
              <a:rPr lang="en-US" dirty="0" err="1" smtClean="0"/>
              <a:t>Instantaneouswave</a:t>
            </a:r>
            <a:r>
              <a:rPr lang="en-US" dirty="0" smtClean="0"/>
              <a:t>-free ratio (</a:t>
            </a:r>
            <a:r>
              <a:rPr lang="en-US" dirty="0" err="1" smtClean="0"/>
              <a:t>iFR</a:t>
            </a:r>
            <a:r>
              <a:rPr lang="en-US" dirty="0" smtClean="0"/>
              <a:t>)</a:t>
            </a:r>
            <a:endParaRPr lang="en-US" dirty="0"/>
          </a:p>
        </p:txBody>
      </p:sp>
      <p:sp>
        <p:nvSpPr>
          <p:cNvPr id="3" name="Content Placeholder 2"/>
          <p:cNvSpPr>
            <a:spLocks noGrp="1"/>
          </p:cNvSpPr>
          <p:nvPr>
            <p:ph idx="1"/>
          </p:nvPr>
        </p:nvSpPr>
        <p:spPr/>
        <p:txBody>
          <a:bodyPr/>
          <a:lstStyle/>
          <a:p>
            <a:endParaRPr lang="en-US" dirty="0"/>
          </a:p>
        </p:txBody>
      </p:sp>
      <p:pic>
        <p:nvPicPr>
          <p:cNvPr id="27652" name="Picture 4"/>
          <p:cNvPicPr>
            <a:picLocks noChangeAspect="1" noChangeArrowheads="1"/>
          </p:cNvPicPr>
          <p:nvPr/>
        </p:nvPicPr>
        <p:blipFill>
          <a:blip r:embed="rId2"/>
          <a:srcRect l="18960" t="13542" r="25988" b="3125"/>
          <a:stretch>
            <a:fillRect/>
          </a:stretch>
        </p:blipFill>
        <p:spPr bwMode="auto">
          <a:xfrm>
            <a:off x="914400" y="685800"/>
            <a:ext cx="7162800" cy="60960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l="16984" t="12500" r="24451" b="2083"/>
          <a:stretch>
            <a:fillRect/>
          </a:stretch>
        </p:blipFill>
        <p:spPr bwMode="auto">
          <a:xfrm>
            <a:off x="609600" y="228600"/>
            <a:ext cx="7620000" cy="62484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a:srcRect/>
          <a:stretch>
            <a:fillRect/>
          </a:stretch>
        </p:blipFill>
        <p:spPr bwMode="auto">
          <a:xfrm>
            <a:off x="1295400" y="838200"/>
            <a:ext cx="5895975" cy="3371850"/>
          </a:xfrm>
          <a:prstGeom prst="rect">
            <a:avLst/>
          </a:prstGeom>
          <a:noFill/>
          <a:ln w="9525">
            <a:noFill/>
            <a:miter lim="800000"/>
            <a:headEnd/>
            <a:tailEnd/>
          </a:ln>
          <a:effectLst/>
        </p:spPr>
      </p:pic>
      <p:sp>
        <p:nvSpPr>
          <p:cNvPr id="5" name="Rectangle 4"/>
          <p:cNvSpPr/>
          <p:nvPr/>
        </p:nvSpPr>
        <p:spPr>
          <a:xfrm>
            <a:off x="990600" y="4876800"/>
            <a:ext cx="6781800" cy="400110"/>
          </a:xfrm>
          <a:prstGeom prst="rect">
            <a:avLst/>
          </a:prstGeom>
        </p:spPr>
        <p:txBody>
          <a:bodyPr wrap="square">
            <a:spAutoFit/>
          </a:bodyPr>
          <a:lstStyle/>
          <a:p>
            <a:r>
              <a:rPr lang="en-US" sz="2000" b="1" dirty="0" smtClean="0"/>
              <a:t>80 - 85% concordance between </a:t>
            </a:r>
            <a:r>
              <a:rPr lang="en-US" sz="2000" b="1" dirty="0" err="1" smtClean="0"/>
              <a:t>iFR</a:t>
            </a:r>
            <a:r>
              <a:rPr lang="en-US" sz="2000" b="1" dirty="0" smtClean="0"/>
              <a:t> and FFR when </a:t>
            </a:r>
            <a:r>
              <a:rPr lang="en-US" sz="2000" b="1" dirty="0" err="1" smtClean="0"/>
              <a:t>iFR</a:t>
            </a:r>
            <a:r>
              <a:rPr lang="en-US" sz="2000" b="1" dirty="0" smtClean="0"/>
              <a:t> = 0.89 </a:t>
            </a:r>
            <a:endParaRPr lang="en-US" sz="2000" dirty="0"/>
          </a:p>
        </p:txBody>
      </p:sp>
      <p:pic>
        <p:nvPicPr>
          <p:cNvPr id="32771" name="Picture 3"/>
          <p:cNvPicPr>
            <a:picLocks noChangeAspect="1" noChangeArrowheads="1"/>
          </p:cNvPicPr>
          <p:nvPr/>
        </p:nvPicPr>
        <p:blipFill>
          <a:blip r:embed="rId3"/>
          <a:srcRect/>
          <a:stretch>
            <a:fillRect/>
          </a:stretch>
        </p:blipFill>
        <p:spPr bwMode="auto">
          <a:xfrm>
            <a:off x="3799838" y="5867400"/>
            <a:ext cx="5344162" cy="636054"/>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trials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12884" t="11458" r="12152" b="6250"/>
          <a:stretch>
            <a:fillRect/>
          </a:stretch>
        </p:blipFill>
        <p:spPr bwMode="auto">
          <a:xfrm>
            <a:off x="0" y="376237"/>
            <a:ext cx="9144000" cy="5643563"/>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l="39239" t="15625" r="18009" b="8333"/>
          <a:stretch>
            <a:fillRect/>
          </a:stretch>
        </p:blipFill>
        <p:spPr bwMode="auto">
          <a:xfrm>
            <a:off x="1219200" y="76200"/>
            <a:ext cx="6553200" cy="65532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l="4685" t="16667" r="10395" b="12500"/>
          <a:stretch>
            <a:fillRect/>
          </a:stretch>
        </p:blipFill>
        <p:spPr bwMode="auto">
          <a:xfrm>
            <a:off x="0" y="721535"/>
            <a:ext cx="9372600" cy="4395426"/>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l="4685" t="23958" r="10981" b="6250"/>
          <a:stretch>
            <a:fillRect/>
          </a:stretch>
        </p:blipFill>
        <p:spPr bwMode="auto">
          <a:xfrm>
            <a:off x="-1" y="762000"/>
            <a:ext cx="9335069" cy="43434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l="4685" t="36458" r="10395" b="20833"/>
          <a:stretch>
            <a:fillRect/>
          </a:stretch>
        </p:blipFill>
        <p:spPr bwMode="auto">
          <a:xfrm>
            <a:off x="1" y="2291254"/>
            <a:ext cx="9144000" cy="2585545"/>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b="1" dirty="0" smtClean="0"/>
              <a:t>Limitations (CAG) </a:t>
            </a:r>
            <a:endParaRPr lang="en-IN" sz="4000" b="1" dirty="0"/>
          </a:p>
        </p:txBody>
      </p:sp>
      <p:sp>
        <p:nvSpPr>
          <p:cNvPr id="3" name="Content Placeholder 2"/>
          <p:cNvSpPr>
            <a:spLocks noGrp="1"/>
          </p:cNvSpPr>
          <p:nvPr>
            <p:ph idx="1"/>
          </p:nvPr>
        </p:nvSpPr>
        <p:spPr/>
        <p:txBody>
          <a:bodyPr>
            <a:normAutofit/>
          </a:bodyPr>
          <a:lstStyle/>
          <a:p>
            <a:r>
              <a:rPr lang="en-IN" sz="2800" dirty="0" smtClean="0"/>
              <a:t>Highly </a:t>
            </a:r>
            <a:r>
              <a:rPr lang="en-IN" sz="2800" dirty="0"/>
              <a:t>subjective </a:t>
            </a:r>
          </a:p>
          <a:p>
            <a:r>
              <a:rPr lang="en-IN" sz="2800" dirty="0" smtClean="0"/>
              <a:t>Intermediately  </a:t>
            </a:r>
            <a:r>
              <a:rPr lang="en-IN" sz="2800" dirty="0"/>
              <a:t>severe </a:t>
            </a:r>
            <a:r>
              <a:rPr lang="en-IN" sz="2800" dirty="0" smtClean="0"/>
              <a:t>luminal narrowing (40</a:t>
            </a:r>
            <a:r>
              <a:rPr lang="en-IN" sz="2800" dirty="0"/>
              <a:t>% </a:t>
            </a:r>
            <a:r>
              <a:rPr lang="en-IN" sz="2800" dirty="0" smtClean="0"/>
              <a:t>-70%) cannot </a:t>
            </a:r>
            <a:r>
              <a:rPr lang="en-IN" sz="2800" dirty="0"/>
              <a:t>be accurately determined</a:t>
            </a:r>
            <a:endParaRPr lang="en-IN" sz="2800" dirty="0" smtClean="0"/>
          </a:p>
          <a:p>
            <a:r>
              <a:rPr lang="en-IN" sz="2800" dirty="0" smtClean="0"/>
              <a:t>Identification  </a:t>
            </a:r>
            <a:r>
              <a:rPr lang="en-IN" sz="2800" dirty="0"/>
              <a:t>of </a:t>
            </a:r>
            <a:r>
              <a:rPr lang="en-IN" sz="2800" dirty="0" smtClean="0"/>
              <a:t>normal </a:t>
            </a:r>
            <a:r>
              <a:rPr lang="en-IN" sz="2800" dirty="0"/>
              <a:t>and diseased </a:t>
            </a:r>
            <a:r>
              <a:rPr lang="en-IN" sz="2800" dirty="0" smtClean="0"/>
              <a:t>vessel segments </a:t>
            </a:r>
            <a:r>
              <a:rPr lang="en-IN" sz="2800" dirty="0"/>
              <a:t>is complicated by diffuse disease </a:t>
            </a:r>
            <a:endParaRPr lang="en-IN" sz="2800" dirty="0" smtClean="0"/>
          </a:p>
          <a:p>
            <a:r>
              <a:rPr lang="en-IN" sz="2800" dirty="0" err="1" smtClean="0"/>
              <a:t>Artifacts</a:t>
            </a:r>
            <a:r>
              <a:rPr lang="en-IN" sz="2800" dirty="0" smtClean="0"/>
              <a:t>  </a:t>
            </a:r>
            <a:r>
              <a:rPr lang="en-IN" sz="2800" dirty="0"/>
              <a:t>of contrast </a:t>
            </a:r>
            <a:r>
              <a:rPr lang="en-IN" sz="2800" dirty="0" smtClean="0"/>
              <a:t>streaming</a:t>
            </a:r>
          </a:p>
          <a:p>
            <a:r>
              <a:rPr lang="en-IN" sz="2800" dirty="0" smtClean="0"/>
              <a:t>Image  foreshortening</a:t>
            </a:r>
          </a:p>
          <a:p>
            <a:r>
              <a:rPr lang="en-US" sz="2800" dirty="0" smtClean="0"/>
              <a:t>Overlapping  </a:t>
            </a:r>
            <a:r>
              <a:rPr lang="en-US" sz="2800" dirty="0"/>
              <a:t>vessels</a:t>
            </a:r>
            <a:endParaRPr lang="en-IN" sz="2800" dirty="0"/>
          </a:p>
        </p:txBody>
      </p:sp>
    </p:spTree>
    <p:extLst>
      <p:ext uri="{BB962C8B-B14F-4D97-AF65-F5344CB8AC3E}">
        <p14:creationId xmlns="" xmlns:p14="http://schemas.microsoft.com/office/powerpoint/2010/main" val="34438872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l="18155" t="17708" r="22694" b="6250"/>
          <a:stretch>
            <a:fillRect/>
          </a:stretch>
        </p:blipFill>
        <p:spPr bwMode="auto">
          <a:xfrm>
            <a:off x="304800" y="381000"/>
            <a:ext cx="8645047" cy="62484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152400" y="0"/>
            <a:ext cx="8734425" cy="38862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a:srcRect/>
          <a:stretch>
            <a:fillRect/>
          </a:stretch>
        </p:blipFill>
        <p:spPr bwMode="auto">
          <a:xfrm>
            <a:off x="0" y="3921627"/>
            <a:ext cx="7086600" cy="2936373"/>
          </a:xfrm>
          <a:prstGeom prst="rect">
            <a:avLst/>
          </a:prstGeom>
          <a:noFill/>
          <a:ln w="9525">
            <a:noFill/>
            <a:miter lim="800000"/>
            <a:headEnd/>
            <a:tailEnd/>
          </a:ln>
          <a:effectLst/>
        </p:spPr>
      </p:pic>
      <p:pic>
        <p:nvPicPr>
          <p:cNvPr id="35844" name="Picture 4"/>
          <p:cNvPicPr>
            <a:picLocks noChangeAspect="1" noChangeArrowheads="1"/>
          </p:cNvPicPr>
          <p:nvPr/>
        </p:nvPicPr>
        <p:blipFill>
          <a:blip r:embed="rId4"/>
          <a:srcRect/>
          <a:stretch>
            <a:fillRect/>
          </a:stretch>
        </p:blipFill>
        <p:spPr bwMode="auto">
          <a:xfrm>
            <a:off x="6400800" y="3810000"/>
            <a:ext cx="2743200" cy="1295808"/>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a:srcRect/>
          <a:stretch>
            <a:fillRect/>
          </a:stretch>
        </p:blipFill>
        <p:spPr bwMode="auto">
          <a:xfrm>
            <a:off x="381000" y="990600"/>
            <a:ext cx="8229600" cy="3181266"/>
          </a:xfrm>
          <a:prstGeom prst="rect">
            <a:avLst/>
          </a:prstGeom>
          <a:noFill/>
          <a:ln w="9525">
            <a:noFill/>
            <a:miter lim="800000"/>
            <a:headEnd/>
            <a:tailEnd/>
          </a:ln>
          <a:effectLst/>
        </p:spPr>
      </p:pic>
      <p:sp>
        <p:nvSpPr>
          <p:cNvPr id="5" name="Rectangle 4"/>
          <p:cNvSpPr/>
          <p:nvPr/>
        </p:nvSpPr>
        <p:spPr>
          <a:xfrm>
            <a:off x="609600" y="5029200"/>
            <a:ext cx="7772400" cy="1200329"/>
          </a:xfrm>
          <a:prstGeom prst="rect">
            <a:avLst/>
          </a:prstGeom>
        </p:spPr>
        <p:txBody>
          <a:bodyPr wrap="square">
            <a:spAutoFit/>
          </a:bodyPr>
          <a:lstStyle/>
          <a:p>
            <a:r>
              <a:rPr lang="en-US" sz="2400" b="1" dirty="0" err="1" smtClean="0"/>
              <a:t>iFR</a:t>
            </a:r>
            <a:r>
              <a:rPr lang="en-US" sz="2400" b="1" dirty="0" smtClean="0"/>
              <a:t> was non inferior to FFR </a:t>
            </a:r>
          </a:p>
          <a:p>
            <a:r>
              <a:rPr lang="en-US" sz="2400" b="1" dirty="0" smtClean="0"/>
              <a:t>with respect MACE at 12 months </a:t>
            </a:r>
          </a:p>
          <a:p>
            <a:r>
              <a:rPr lang="en-US" sz="2400" b="1" dirty="0" smtClean="0"/>
              <a:t>(dead, non fatal MI, unplanned revascularization) </a:t>
            </a:r>
            <a:endParaRPr lang="en-US"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l="10542" t="10417" r="13324" b="3125"/>
          <a:stretch>
            <a:fillRect/>
          </a:stretch>
        </p:blipFill>
        <p:spPr bwMode="auto">
          <a:xfrm>
            <a:off x="0" y="0"/>
            <a:ext cx="9144000" cy="5838092"/>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l="10761" t="65625" r="13690" b="5208"/>
          <a:stretch>
            <a:fillRect/>
          </a:stretch>
        </p:blipFill>
        <p:spPr bwMode="auto">
          <a:xfrm>
            <a:off x="16329" y="5867400"/>
            <a:ext cx="9127671" cy="198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l="12884" t="39583" r="16838" b="13542"/>
          <a:stretch>
            <a:fillRect/>
          </a:stretch>
        </p:blipFill>
        <p:spPr bwMode="auto">
          <a:xfrm>
            <a:off x="0" y="1676400"/>
            <a:ext cx="9144000" cy="34290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 up slides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l="11713" t="10417" r="15081" b="1042"/>
          <a:stretch>
            <a:fillRect/>
          </a:stretch>
        </p:blipFill>
        <p:spPr bwMode="auto">
          <a:xfrm>
            <a:off x="0" y="487680"/>
            <a:ext cx="9144000" cy="621792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7613" t="15625" r="11567" b="20833"/>
          <a:stretch>
            <a:fillRect/>
          </a:stretch>
        </p:blipFill>
        <p:spPr bwMode="auto">
          <a:xfrm>
            <a:off x="0" y="1676400"/>
            <a:ext cx="9067799" cy="4008230"/>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l="4100" t="29167" r="2196" b="17708"/>
          <a:stretch>
            <a:fillRect/>
          </a:stretch>
        </p:blipFill>
        <p:spPr bwMode="auto">
          <a:xfrm>
            <a:off x="0" y="666750"/>
            <a:ext cx="9144000" cy="291465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a:srcRect l="4905" t="47917" r="2562" b="23958"/>
          <a:stretch>
            <a:fillRect/>
          </a:stretch>
        </p:blipFill>
        <p:spPr bwMode="auto">
          <a:xfrm>
            <a:off x="0" y="3847617"/>
            <a:ext cx="9144000" cy="1562583"/>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IN" dirty="0" smtClean="0"/>
              <a:t>Coronary flow reserve</a:t>
            </a:r>
            <a:endParaRPr lang="en-IN" dirty="0"/>
          </a:p>
        </p:txBody>
      </p:sp>
      <p:sp>
        <p:nvSpPr>
          <p:cNvPr id="11" name="Content Placeholder 10"/>
          <p:cNvSpPr>
            <a:spLocks noGrp="1"/>
          </p:cNvSpPr>
          <p:nvPr>
            <p:ph idx="1"/>
          </p:nvPr>
        </p:nvSpPr>
        <p:spPr/>
        <p:txBody>
          <a:bodyPr/>
          <a:lstStyle/>
          <a:p>
            <a:endParaRPr lang="en-IN"/>
          </a:p>
        </p:txBody>
      </p:sp>
      <p:pic>
        <p:nvPicPr>
          <p:cNvPr id="4" name="Picture 2"/>
          <p:cNvPicPr>
            <a:picLocks noChangeAspect="1" noChangeArrowheads="1"/>
          </p:cNvPicPr>
          <p:nvPr/>
        </p:nvPicPr>
        <p:blipFill rotWithShape="1">
          <a:blip r:embed="rId2"/>
          <a:srcRect b="38236"/>
          <a:stretch/>
        </p:blipFill>
        <p:spPr bwMode="auto">
          <a:xfrm>
            <a:off x="596558" y="1690691"/>
            <a:ext cx="7199907" cy="4714759"/>
          </a:xfrm>
          <a:prstGeom prst="rect">
            <a:avLst/>
          </a:prstGeom>
          <a:noFill/>
          <a:ln w="9525">
            <a:noFill/>
            <a:miter lim="800000"/>
            <a:headEnd/>
            <a:tailEnd/>
          </a:ln>
          <a:effectLst/>
        </p:spPr>
      </p:pic>
    </p:spTree>
    <p:extLst>
      <p:ext uri="{BB962C8B-B14F-4D97-AF65-F5344CB8AC3E}">
        <p14:creationId xmlns="" xmlns:p14="http://schemas.microsoft.com/office/powerpoint/2010/main" val="11516404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l="22840" t="12500" r="27379" b="3125"/>
          <a:stretch>
            <a:fillRect/>
          </a:stretch>
        </p:blipFill>
        <p:spPr bwMode="auto">
          <a:xfrm>
            <a:off x="1371600" y="228600"/>
            <a:ext cx="6477000" cy="617220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l="18741" t="13542" r="19766" b="5208"/>
          <a:stretch>
            <a:fillRect/>
          </a:stretch>
        </p:blipFill>
        <p:spPr bwMode="auto">
          <a:xfrm>
            <a:off x="228600" y="381000"/>
            <a:ext cx="8001000" cy="59436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1066799" y="685800"/>
            <a:ext cx="6904149" cy="5744468"/>
          </a:xfrm>
          <a:prstGeom prst="rect">
            <a:avLst/>
          </a:prstGeom>
          <a:noFill/>
          <a:ln w="9525">
            <a:noFill/>
            <a:miter lim="800000"/>
            <a:headEnd/>
            <a:tailEnd/>
          </a:ln>
          <a:effectLst/>
        </p:spPr>
      </p:pic>
      <p:sp>
        <p:nvSpPr>
          <p:cNvPr id="4" name="Rectangle 3"/>
          <p:cNvSpPr/>
          <p:nvPr/>
        </p:nvSpPr>
        <p:spPr>
          <a:xfrm>
            <a:off x="7010400" y="2133600"/>
            <a:ext cx="2133600" cy="830997"/>
          </a:xfrm>
          <a:prstGeom prst="rect">
            <a:avLst/>
          </a:prstGeom>
        </p:spPr>
        <p:txBody>
          <a:bodyPr wrap="square">
            <a:spAutoFit/>
          </a:bodyPr>
          <a:lstStyle/>
          <a:p>
            <a:r>
              <a:rPr lang="en-US" sz="2400" b="1" dirty="0" smtClean="0"/>
              <a:t>49 centers </a:t>
            </a:r>
          </a:p>
          <a:p>
            <a:r>
              <a:rPr lang="en-US" sz="2400" b="1" dirty="0" smtClean="0"/>
              <a:t>19 countries </a:t>
            </a:r>
            <a:endParaRPr lang="en-US" sz="24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1295399" y="2209800"/>
            <a:ext cx="7418773" cy="3505200"/>
          </a:xfrm>
          <a:prstGeom prst="rect">
            <a:avLst/>
          </a:prstGeom>
          <a:noFill/>
          <a:ln w="9525">
            <a:noFill/>
            <a:miter lim="800000"/>
            <a:headEnd/>
            <a:tailEnd/>
          </a:ln>
          <a:effectLst/>
        </p:spPr>
      </p:pic>
      <p:pic>
        <p:nvPicPr>
          <p:cNvPr id="37891" name="Picture 3"/>
          <p:cNvPicPr>
            <a:picLocks noChangeAspect="1" noChangeArrowheads="1"/>
          </p:cNvPicPr>
          <p:nvPr/>
        </p:nvPicPr>
        <p:blipFill>
          <a:blip r:embed="rId3"/>
          <a:srcRect/>
          <a:stretch>
            <a:fillRect/>
          </a:stretch>
        </p:blipFill>
        <p:spPr bwMode="auto">
          <a:xfrm>
            <a:off x="2438400" y="457200"/>
            <a:ext cx="5210476" cy="1219200"/>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l="10542" t="16667" r="13324" b="7292"/>
          <a:stretch>
            <a:fillRect/>
          </a:stretch>
        </p:blipFill>
        <p:spPr bwMode="auto">
          <a:xfrm>
            <a:off x="0" y="762000"/>
            <a:ext cx="9091808" cy="51054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l="6442" t="35417" r="9224" b="18750"/>
          <a:stretch>
            <a:fillRect/>
          </a:stretch>
        </p:blipFill>
        <p:spPr bwMode="auto">
          <a:xfrm>
            <a:off x="13855" y="2438400"/>
            <a:ext cx="8977745" cy="27432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4100" t="39583" r="13909" b="14583"/>
          <a:stretch>
            <a:fillRect/>
          </a:stretch>
        </p:blipFill>
        <p:spPr bwMode="auto">
          <a:xfrm>
            <a:off x="0" y="1981200"/>
            <a:ext cx="9144000" cy="2873829"/>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l="11127" t="23958" r="8638" b="18750"/>
          <a:stretch>
            <a:fillRect/>
          </a:stretch>
        </p:blipFill>
        <p:spPr bwMode="auto">
          <a:xfrm>
            <a:off x="152400" y="1905000"/>
            <a:ext cx="8920942" cy="35814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Coronary  </a:t>
            </a:r>
            <a:r>
              <a:rPr lang="en-IN" dirty="0"/>
              <a:t>flow </a:t>
            </a:r>
            <a:r>
              <a:rPr lang="en-IN" dirty="0" smtClean="0"/>
              <a:t>reserve</a:t>
            </a:r>
            <a:endParaRPr lang="en-IN" dirty="0"/>
          </a:p>
        </p:txBody>
      </p:sp>
      <p:sp>
        <p:nvSpPr>
          <p:cNvPr id="3" name="Content Placeholder 2"/>
          <p:cNvSpPr>
            <a:spLocks noGrp="1"/>
          </p:cNvSpPr>
          <p:nvPr>
            <p:ph sz="half" idx="1"/>
          </p:nvPr>
        </p:nvSpPr>
        <p:spPr>
          <a:xfrm>
            <a:off x="76200" y="1600200"/>
            <a:ext cx="4038600" cy="4525963"/>
          </a:xfrm>
        </p:spPr>
        <p:txBody>
          <a:bodyPr>
            <a:normAutofit/>
          </a:bodyPr>
          <a:lstStyle/>
          <a:p>
            <a:r>
              <a:rPr lang="en-IN" dirty="0" smtClean="0"/>
              <a:t>Normal </a:t>
            </a:r>
            <a:r>
              <a:rPr lang="en-IN" dirty="0"/>
              <a:t>CFR </a:t>
            </a:r>
            <a:endParaRPr lang="en-IN" dirty="0" smtClean="0"/>
          </a:p>
          <a:p>
            <a:pPr lvl="1"/>
            <a:r>
              <a:rPr lang="en-IN" dirty="0" smtClean="0"/>
              <a:t>Early  </a:t>
            </a:r>
            <a:r>
              <a:rPr lang="en-IN" dirty="0"/>
              <a:t>studies </a:t>
            </a:r>
            <a:r>
              <a:rPr lang="en-IN" dirty="0" smtClean="0"/>
              <a:t>3.5 </a:t>
            </a:r>
            <a:r>
              <a:rPr lang="en-IN" dirty="0"/>
              <a:t>to </a:t>
            </a:r>
            <a:r>
              <a:rPr lang="en-IN" dirty="0" smtClean="0"/>
              <a:t>5</a:t>
            </a:r>
          </a:p>
          <a:p>
            <a:pPr lvl="1"/>
            <a:r>
              <a:rPr lang="en-IN" dirty="0" smtClean="0"/>
              <a:t>CAD Risk factors 2.70</a:t>
            </a:r>
          </a:p>
          <a:p>
            <a:r>
              <a:rPr lang="en-IN" dirty="0" smtClean="0"/>
              <a:t>Abnormal CFR </a:t>
            </a:r>
          </a:p>
          <a:p>
            <a:pPr lvl="1"/>
            <a:r>
              <a:rPr lang="en-IN" dirty="0" err="1" smtClean="0"/>
              <a:t>Microvascular</a:t>
            </a:r>
            <a:r>
              <a:rPr lang="en-IN" dirty="0" smtClean="0"/>
              <a:t> </a:t>
            </a:r>
            <a:r>
              <a:rPr lang="en-IN" dirty="0"/>
              <a:t>disease. </a:t>
            </a:r>
            <a:endParaRPr lang="en-IN" dirty="0" smtClean="0"/>
          </a:p>
          <a:p>
            <a:pPr lvl="1"/>
            <a:r>
              <a:rPr lang="en-IN" dirty="0" err="1" smtClean="0"/>
              <a:t>Epicardial</a:t>
            </a:r>
            <a:r>
              <a:rPr lang="en-IN" dirty="0" smtClean="0"/>
              <a:t> </a:t>
            </a:r>
          </a:p>
          <a:p>
            <a:r>
              <a:rPr lang="en-IN" dirty="0" smtClean="0"/>
              <a:t>ischemic </a:t>
            </a:r>
            <a:r>
              <a:rPr lang="en-IN" dirty="0"/>
              <a:t>threshold </a:t>
            </a:r>
            <a:r>
              <a:rPr lang="en-IN" dirty="0" smtClean="0"/>
              <a:t>&lt;2.0.</a:t>
            </a:r>
            <a:endParaRPr lang="en-IN" dirty="0"/>
          </a:p>
        </p:txBody>
      </p:sp>
      <p:pic>
        <p:nvPicPr>
          <p:cNvPr id="5" name="Content Placeholder 4"/>
          <p:cNvPicPr>
            <a:picLocks noGrp="1" noChangeAspect="1"/>
          </p:cNvPicPr>
          <p:nvPr>
            <p:ph sz="half" idx="2"/>
          </p:nvPr>
        </p:nvPicPr>
        <p:blipFill>
          <a:blip r:embed="rId2"/>
          <a:stretch>
            <a:fillRect/>
          </a:stretch>
        </p:blipFill>
        <p:spPr>
          <a:xfrm>
            <a:off x="3810000" y="1524000"/>
            <a:ext cx="5334000" cy="3666386"/>
          </a:xfrm>
          <a:prstGeom prst="rect">
            <a:avLst/>
          </a:prstGeom>
        </p:spPr>
      </p:pic>
    </p:spTree>
    <p:extLst>
      <p:ext uri="{BB962C8B-B14F-4D97-AF65-F5344CB8AC3E}">
        <p14:creationId xmlns="" xmlns:p14="http://schemas.microsoft.com/office/powerpoint/2010/main" val="117789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rCFR</a:t>
            </a:r>
            <a:endParaRPr lang="en-IN" dirty="0"/>
          </a:p>
        </p:txBody>
      </p:sp>
      <p:sp>
        <p:nvSpPr>
          <p:cNvPr id="3" name="Content Placeholder 2"/>
          <p:cNvSpPr>
            <a:spLocks noGrp="1"/>
          </p:cNvSpPr>
          <p:nvPr>
            <p:ph idx="1"/>
          </p:nvPr>
        </p:nvSpPr>
        <p:spPr/>
        <p:txBody>
          <a:bodyPr>
            <a:normAutofit fontScale="85000" lnSpcReduction="20000"/>
          </a:bodyPr>
          <a:lstStyle/>
          <a:p>
            <a:r>
              <a:rPr lang="en-IN" dirty="0" smtClean="0"/>
              <a:t>Ratio </a:t>
            </a:r>
          </a:p>
          <a:p>
            <a:pPr lvl="1"/>
            <a:r>
              <a:rPr lang="en-IN" dirty="0" smtClean="0"/>
              <a:t>maximal </a:t>
            </a:r>
            <a:r>
              <a:rPr lang="en-IN" dirty="0"/>
              <a:t>flow in a coronary artery with stenosis (QS) to</a:t>
            </a:r>
          </a:p>
          <a:p>
            <a:pPr lvl="1"/>
            <a:r>
              <a:rPr lang="en-IN" dirty="0"/>
              <a:t>maximal flow in a normal coronary artery without a </a:t>
            </a:r>
            <a:r>
              <a:rPr lang="en-IN" dirty="0" smtClean="0"/>
              <a:t>stenosis</a:t>
            </a:r>
          </a:p>
          <a:p>
            <a:r>
              <a:rPr lang="en-IN" dirty="0" smtClean="0"/>
              <a:t>Normal </a:t>
            </a:r>
            <a:r>
              <a:rPr lang="en-IN" dirty="0"/>
              <a:t>range </a:t>
            </a:r>
            <a:r>
              <a:rPr lang="en-IN" dirty="0" smtClean="0"/>
              <a:t>0.8 </a:t>
            </a:r>
            <a:r>
              <a:rPr lang="en-IN" dirty="0"/>
              <a:t>to </a:t>
            </a:r>
            <a:r>
              <a:rPr lang="en-IN" dirty="0" smtClean="0"/>
              <a:t>1.0</a:t>
            </a:r>
          </a:p>
          <a:p>
            <a:r>
              <a:rPr lang="en-IN" dirty="0" smtClean="0"/>
              <a:t>Limited role in MVD</a:t>
            </a:r>
          </a:p>
          <a:p>
            <a:r>
              <a:rPr lang="en-IN" dirty="0" smtClean="0"/>
              <a:t>Assumes  </a:t>
            </a:r>
            <a:r>
              <a:rPr lang="en-IN" dirty="0"/>
              <a:t>that the </a:t>
            </a:r>
            <a:r>
              <a:rPr lang="en-IN" dirty="0" err="1"/>
              <a:t>microvascular</a:t>
            </a:r>
            <a:r>
              <a:rPr lang="en-IN" dirty="0"/>
              <a:t> circulatory response </a:t>
            </a:r>
            <a:r>
              <a:rPr lang="en-IN" dirty="0" smtClean="0"/>
              <a:t>is uniformly </a:t>
            </a:r>
            <a:r>
              <a:rPr lang="en-IN" dirty="0"/>
              <a:t>distributed among the myocardial </a:t>
            </a:r>
            <a:r>
              <a:rPr lang="en-IN" dirty="0" smtClean="0"/>
              <a:t>beds</a:t>
            </a:r>
          </a:p>
          <a:p>
            <a:r>
              <a:rPr lang="en-IN" dirty="0" smtClean="0"/>
              <a:t>Is of </a:t>
            </a:r>
            <a:r>
              <a:rPr lang="en-IN" dirty="0"/>
              <a:t>no value </a:t>
            </a:r>
            <a:endParaRPr lang="en-IN" dirty="0" smtClean="0"/>
          </a:p>
          <a:p>
            <a:pPr lvl="1"/>
            <a:r>
              <a:rPr lang="en-IN" dirty="0" smtClean="0"/>
              <a:t>In  with </a:t>
            </a:r>
            <a:r>
              <a:rPr lang="en-IN" dirty="0"/>
              <a:t>myocardial infarction </a:t>
            </a:r>
            <a:endParaRPr lang="en-IN" dirty="0" smtClean="0"/>
          </a:p>
          <a:p>
            <a:pPr lvl="1"/>
            <a:r>
              <a:rPr lang="en-IN" dirty="0" smtClean="0"/>
              <a:t>left </a:t>
            </a:r>
            <a:r>
              <a:rPr lang="en-IN" dirty="0"/>
              <a:t>ventricular regional dysfunction </a:t>
            </a:r>
            <a:endParaRPr lang="en-IN" dirty="0" smtClean="0"/>
          </a:p>
          <a:p>
            <a:pPr lvl="1"/>
            <a:r>
              <a:rPr lang="en-IN" dirty="0" smtClean="0"/>
              <a:t>Asymmetric  </a:t>
            </a:r>
            <a:r>
              <a:rPr lang="en-IN" dirty="0"/>
              <a:t>hypertrophy</a:t>
            </a:r>
          </a:p>
          <a:p>
            <a:endParaRPr lang="en-IN" dirty="0"/>
          </a:p>
        </p:txBody>
      </p:sp>
    </p:spTree>
    <p:extLst>
      <p:ext uri="{BB962C8B-B14F-4D97-AF65-F5344CB8AC3E}">
        <p14:creationId xmlns="" xmlns:p14="http://schemas.microsoft.com/office/powerpoint/2010/main" val="3782232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l="24012" t="16667" r="12738" b="16667"/>
          <a:stretch>
            <a:fillRect/>
          </a:stretch>
        </p:blipFill>
        <p:spPr bwMode="auto">
          <a:xfrm>
            <a:off x="76200" y="838200"/>
            <a:ext cx="9001125" cy="53340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1756</Words>
  <Application>Microsoft Office PowerPoint</Application>
  <PresentationFormat>On-screen Show (4:3)</PresentationFormat>
  <Paragraphs>193</Paragraphs>
  <Slides>67</Slides>
  <Notes>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Physiological Assessment of Coronary Artery Disease FFR/IFR</vt:lpstr>
      <vt:lpstr>Structure &amp; Function of the Coronary circulation</vt:lpstr>
      <vt:lpstr>The Coronary blood flow</vt:lpstr>
      <vt:lpstr>Myocardial ischemia results from…</vt:lpstr>
      <vt:lpstr>Limitations (CAG) </vt:lpstr>
      <vt:lpstr>Coronary flow reserve</vt:lpstr>
      <vt:lpstr>Coronary  flow reserve</vt:lpstr>
      <vt:lpstr>rCFR</vt:lpstr>
      <vt:lpstr>Slide 9</vt:lpstr>
      <vt:lpstr>Slide 10</vt:lpstr>
      <vt:lpstr>Slide 11</vt:lpstr>
      <vt:lpstr>Slide 12</vt:lpstr>
      <vt:lpstr>Slide 13</vt:lpstr>
      <vt:lpstr>FFR</vt:lpstr>
      <vt:lpstr>Slide 15</vt:lpstr>
      <vt:lpstr>Slide 16</vt:lpstr>
      <vt:lpstr>Slide 17</vt:lpstr>
      <vt:lpstr>Slide 18</vt:lpstr>
      <vt:lpstr>Slide 19</vt:lpstr>
      <vt:lpstr>FFR - advantages</vt:lpstr>
      <vt:lpstr>Slide 21</vt:lpstr>
      <vt:lpstr>Slide 22</vt:lpstr>
      <vt:lpstr>Slide 23</vt:lpstr>
      <vt:lpstr>Slide 24</vt:lpstr>
      <vt:lpstr>Key Points of Performance of Fractional Flow Reserve (FFR) Measurements</vt:lpstr>
      <vt:lpstr>Slide 26</vt:lpstr>
      <vt:lpstr>Calibration </vt:lpstr>
      <vt:lpstr>Positioning of the FFR wire or microcatheter </vt:lpstr>
      <vt:lpstr>Hyperaemia</vt:lpstr>
      <vt:lpstr>Slide 30</vt:lpstr>
      <vt:lpstr>Slide 31</vt:lpstr>
      <vt:lpstr>Registration and evaluation</vt:lpstr>
      <vt:lpstr>Key Points of Special Clinical Situations</vt:lpstr>
      <vt:lpstr>Slide 34</vt:lpstr>
      <vt:lpstr>Limitations of Fractional Flow Reserve Measurements</vt:lpstr>
      <vt:lpstr>Slide 36</vt:lpstr>
      <vt:lpstr>Slide 37</vt:lpstr>
      <vt:lpstr>Instantaneous wave-free ratio (iFR)</vt:lpstr>
      <vt:lpstr>Slide 39</vt:lpstr>
      <vt:lpstr>Slide 40</vt:lpstr>
      <vt:lpstr>Instantaneouswave-free ratio (iFR)</vt:lpstr>
      <vt:lpstr>Slide 42</vt:lpstr>
      <vt:lpstr>Slide 43</vt:lpstr>
      <vt:lpstr>trials</vt:lpstr>
      <vt:lpstr>Slide 45</vt:lpstr>
      <vt:lpstr>Slide 46</vt:lpstr>
      <vt:lpstr>Slide 47</vt:lpstr>
      <vt:lpstr>Slide 48</vt:lpstr>
      <vt:lpstr>Slide 49</vt:lpstr>
      <vt:lpstr>Slide 50</vt:lpstr>
      <vt:lpstr>Slide 51</vt:lpstr>
      <vt:lpstr>Slide 52</vt:lpstr>
      <vt:lpstr>Slide 53</vt:lpstr>
      <vt:lpstr>Slide 54</vt:lpstr>
      <vt:lpstr>Thank you</vt:lpstr>
      <vt:lpstr>Back up slides</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35</cp:revision>
  <dcterms:created xsi:type="dcterms:W3CDTF">2006-08-16T00:00:00Z</dcterms:created>
  <dcterms:modified xsi:type="dcterms:W3CDTF">2019-03-20T04:30:58Z</dcterms:modified>
</cp:coreProperties>
</file>